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8" r:id="rId9"/>
    <p:sldId id="269" r:id="rId10"/>
    <p:sldId id="266" r:id="rId11"/>
    <p:sldId id="267" r:id="rId12"/>
    <p:sldId id="270" r:id="rId13"/>
    <p:sldId id="271" r:id="rId14"/>
    <p:sldId id="272" r:id="rId15"/>
    <p:sldId id="273" r:id="rId16"/>
    <p:sldId id="274" r:id="rId17"/>
    <p:sldId id="264" r:id="rId18"/>
    <p:sldId id="275"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12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42B6-1C83-20B4-239F-7A715ACB956B}"/>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5FF7F6B8-0002-E4F0-30F9-E607ED2C5F7D}"/>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C2031456-BE26-FFB6-CD05-3CB7DD548A86}"/>
              </a:ext>
            </a:extLst>
          </p:cNvPr>
          <p:cNvSpPr txBox="1">
            <a:spLocks noGrp="1"/>
          </p:cNvSpPr>
          <p:nvPr>
            <p:ph type="dt" sz="half" idx="7"/>
          </p:nvPr>
        </p:nvSpPr>
        <p:spPr/>
        <p:txBody>
          <a:bodyPr/>
          <a:lstStyle>
            <a:lvl1pPr>
              <a:defRPr/>
            </a:lvl1pPr>
          </a:lstStyle>
          <a:p>
            <a:pPr lvl="0"/>
            <a:fld id="{793FE0FC-5697-477C-9A11-BB8EA9295DF5}" type="datetime1">
              <a:rPr lang="en-GB"/>
              <a:pPr lvl="0"/>
              <a:t>15/08/2024</a:t>
            </a:fld>
            <a:endParaRPr lang="en-GB"/>
          </a:p>
        </p:txBody>
      </p:sp>
      <p:sp>
        <p:nvSpPr>
          <p:cNvPr id="5" name="Footer Placeholder 4">
            <a:extLst>
              <a:ext uri="{FF2B5EF4-FFF2-40B4-BE49-F238E27FC236}">
                <a16:creationId xmlns:a16="http://schemas.microsoft.com/office/drawing/2014/main" id="{A01D0FAA-7D1E-6CE1-20E2-1BB4E4A35A6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D64F1172-DBB0-6869-2E23-3A3E51D3B31F}"/>
              </a:ext>
            </a:extLst>
          </p:cNvPr>
          <p:cNvSpPr txBox="1">
            <a:spLocks noGrp="1"/>
          </p:cNvSpPr>
          <p:nvPr>
            <p:ph type="sldNum" sz="quarter" idx="8"/>
          </p:nvPr>
        </p:nvSpPr>
        <p:spPr/>
        <p:txBody>
          <a:bodyPr/>
          <a:lstStyle>
            <a:lvl1pPr>
              <a:defRPr/>
            </a:lvl1pPr>
          </a:lstStyle>
          <a:p>
            <a:pPr lvl="0"/>
            <a:fld id="{B64A04C7-0D46-4608-9877-685ACE3288BB}" type="slidenum">
              <a:t>‹#›</a:t>
            </a:fld>
            <a:endParaRPr lang="en-GB"/>
          </a:p>
        </p:txBody>
      </p:sp>
    </p:spTree>
    <p:extLst>
      <p:ext uri="{BB962C8B-B14F-4D97-AF65-F5344CB8AC3E}">
        <p14:creationId xmlns:p14="http://schemas.microsoft.com/office/powerpoint/2010/main" val="194011201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70EB-5383-C409-7D1B-CBCBDFD2CC84}"/>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F13DC006-9F7F-1EB4-2818-F8AF09CD8507}"/>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9926C3-16C4-B506-A366-A59A9A35CE15}"/>
              </a:ext>
            </a:extLst>
          </p:cNvPr>
          <p:cNvSpPr txBox="1">
            <a:spLocks noGrp="1"/>
          </p:cNvSpPr>
          <p:nvPr>
            <p:ph type="dt" sz="half" idx="7"/>
          </p:nvPr>
        </p:nvSpPr>
        <p:spPr/>
        <p:txBody>
          <a:bodyPr/>
          <a:lstStyle>
            <a:lvl1pPr>
              <a:defRPr/>
            </a:lvl1pPr>
          </a:lstStyle>
          <a:p>
            <a:pPr lvl="0"/>
            <a:fld id="{E1935FF0-EF0F-4FAE-B09A-802D9077F161}" type="datetime1">
              <a:rPr lang="en-GB"/>
              <a:pPr lvl="0"/>
              <a:t>15/08/2024</a:t>
            </a:fld>
            <a:endParaRPr lang="en-GB"/>
          </a:p>
        </p:txBody>
      </p:sp>
      <p:sp>
        <p:nvSpPr>
          <p:cNvPr id="5" name="Footer Placeholder 4">
            <a:extLst>
              <a:ext uri="{FF2B5EF4-FFF2-40B4-BE49-F238E27FC236}">
                <a16:creationId xmlns:a16="http://schemas.microsoft.com/office/drawing/2014/main" id="{52D51CD0-4F11-1123-C0E5-9F9FEF3301C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72A03D4-112A-0DD5-0AAE-40BB6847ABAF}"/>
              </a:ext>
            </a:extLst>
          </p:cNvPr>
          <p:cNvSpPr txBox="1">
            <a:spLocks noGrp="1"/>
          </p:cNvSpPr>
          <p:nvPr>
            <p:ph type="sldNum" sz="quarter" idx="8"/>
          </p:nvPr>
        </p:nvSpPr>
        <p:spPr/>
        <p:txBody>
          <a:bodyPr/>
          <a:lstStyle>
            <a:lvl1pPr>
              <a:defRPr/>
            </a:lvl1pPr>
          </a:lstStyle>
          <a:p>
            <a:pPr lvl="0"/>
            <a:fld id="{F7DC4FC4-2FC7-4062-92B1-026666AFEC09}" type="slidenum">
              <a:t>‹#›</a:t>
            </a:fld>
            <a:endParaRPr lang="en-GB"/>
          </a:p>
        </p:txBody>
      </p:sp>
    </p:spTree>
    <p:extLst>
      <p:ext uri="{BB962C8B-B14F-4D97-AF65-F5344CB8AC3E}">
        <p14:creationId xmlns:p14="http://schemas.microsoft.com/office/powerpoint/2010/main" val="424494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8EF9B5-9DBC-3E31-3ACF-3058A3304286}"/>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835310CA-3C22-FA3E-6507-D453EB81D0B9}"/>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308BD1-D31E-D293-F39D-1EC612AA6FCF}"/>
              </a:ext>
            </a:extLst>
          </p:cNvPr>
          <p:cNvSpPr txBox="1">
            <a:spLocks noGrp="1"/>
          </p:cNvSpPr>
          <p:nvPr>
            <p:ph type="dt" sz="half" idx="7"/>
          </p:nvPr>
        </p:nvSpPr>
        <p:spPr/>
        <p:txBody>
          <a:bodyPr/>
          <a:lstStyle>
            <a:lvl1pPr>
              <a:defRPr/>
            </a:lvl1pPr>
          </a:lstStyle>
          <a:p>
            <a:pPr lvl="0"/>
            <a:fld id="{C100F499-7A10-4641-98AA-985BF876A4F0}" type="datetime1">
              <a:rPr lang="en-GB"/>
              <a:pPr lvl="0"/>
              <a:t>15/08/2024</a:t>
            </a:fld>
            <a:endParaRPr lang="en-GB"/>
          </a:p>
        </p:txBody>
      </p:sp>
      <p:sp>
        <p:nvSpPr>
          <p:cNvPr id="5" name="Footer Placeholder 4">
            <a:extLst>
              <a:ext uri="{FF2B5EF4-FFF2-40B4-BE49-F238E27FC236}">
                <a16:creationId xmlns:a16="http://schemas.microsoft.com/office/drawing/2014/main" id="{58A3CC65-DED4-CE3A-EA1D-96D6E1F03C2E}"/>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E8538BE-585B-AC8C-B02F-F0065DA7609E}"/>
              </a:ext>
            </a:extLst>
          </p:cNvPr>
          <p:cNvSpPr txBox="1">
            <a:spLocks noGrp="1"/>
          </p:cNvSpPr>
          <p:nvPr>
            <p:ph type="sldNum" sz="quarter" idx="8"/>
          </p:nvPr>
        </p:nvSpPr>
        <p:spPr/>
        <p:txBody>
          <a:bodyPr/>
          <a:lstStyle>
            <a:lvl1pPr>
              <a:defRPr/>
            </a:lvl1pPr>
          </a:lstStyle>
          <a:p>
            <a:pPr lvl="0"/>
            <a:fld id="{3627C396-9AE8-4600-ABE8-ECAB779A686B}" type="slidenum">
              <a:t>‹#›</a:t>
            </a:fld>
            <a:endParaRPr lang="en-GB"/>
          </a:p>
        </p:txBody>
      </p:sp>
    </p:spTree>
    <p:extLst>
      <p:ext uri="{BB962C8B-B14F-4D97-AF65-F5344CB8AC3E}">
        <p14:creationId xmlns:p14="http://schemas.microsoft.com/office/powerpoint/2010/main" val="3644028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E86EB-177F-6834-FCBD-177C8F12C8E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928BBD65-655D-D30A-2262-973E14B29B92}"/>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86380B-92C7-FFA4-F25B-5B577DA0AAB7}"/>
              </a:ext>
            </a:extLst>
          </p:cNvPr>
          <p:cNvSpPr txBox="1">
            <a:spLocks noGrp="1"/>
          </p:cNvSpPr>
          <p:nvPr>
            <p:ph type="dt" sz="half" idx="7"/>
          </p:nvPr>
        </p:nvSpPr>
        <p:spPr/>
        <p:txBody>
          <a:bodyPr/>
          <a:lstStyle>
            <a:lvl1pPr>
              <a:defRPr/>
            </a:lvl1pPr>
          </a:lstStyle>
          <a:p>
            <a:pPr lvl="0"/>
            <a:fld id="{872BB944-C2CE-4AD7-906E-F06B691733E8}" type="datetime1">
              <a:rPr lang="en-GB"/>
              <a:pPr lvl="0"/>
              <a:t>15/08/2024</a:t>
            </a:fld>
            <a:endParaRPr lang="en-GB"/>
          </a:p>
        </p:txBody>
      </p:sp>
      <p:sp>
        <p:nvSpPr>
          <p:cNvPr id="5" name="Footer Placeholder 4">
            <a:extLst>
              <a:ext uri="{FF2B5EF4-FFF2-40B4-BE49-F238E27FC236}">
                <a16:creationId xmlns:a16="http://schemas.microsoft.com/office/drawing/2014/main" id="{C7B4457B-DBA1-99E4-7DF5-4CB2264C1E2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0C849F2-FB6D-CC9E-2FCE-C5678410222A}"/>
              </a:ext>
            </a:extLst>
          </p:cNvPr>
          <p:cNvSpPr txBox="1">
            <a:spLocks noGrp="1"/>
          </p:cNvSpPr>
          <p:nvPr>
            <p:ph type="sldNum" sz="quarter" idx="8"/>
          </p:nvPr>
        </p:nvSpPr>
        <p:spPr/>
        <p:txBody>
          <a:bodyPr/>
          <a:lstStyle>
            <a:lvl1pPr>
              <a:defRPr/>
            </a:lvl1pPr>
          </a:lstStyle>
          <a:p>
            <a:pPr lvl="0"/>
            <a:fld id="{6383DED1-755C-40F7-A32B-284926E76A06}" type="slidenum">
              <a:t>‹#›</a:t>
            </a:fld>
            <a:endParaRPr lang="en-GB"/>
          </a:p>
        </p:txBody>
      </p:sp>
    </p:spTree>
    <p:extLst>
      <p:ext uri="{BB962C8B-B14F-4D97-AF65-F5344CB8AC3E}">
        <p14:creationId xmlns:p14="http://schemas.microsoft.com/office/powerpoint/2010/main" val="31155739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85BF-8DD6-D6C4-6D42-04D36E5A123B}"/>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12AFE274-76CA-DD49-1D1A-F5F149DEEEE9}"/>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59A9D62E-A143-34D7-5708-954CDFDE5F27}"/>
              </a:ext>
            </a:extLst>
          </p:cNvPr>
          <p:cNvSpPr txBox="1">
            <a:spLocks noGrp="1"/>
          </p:cNvSpPr>
          <p:nvPr>
            <p:ph type="dt" sz="half" idx="7"/>
          </p:nvPr>
        </p:nvSpPr>
        <p:spPr/>
        <p:txBody>
          <a:bodyPr/>
          <a:lstStyle>
            <a:lvl1pPr>
              <a:defRPr/>
            </a:lvl1pPr>
          </a:lstStyle>
          <a:p>
            <a:pPr lvl="0"/>
            <a:fld id="{88FD2D7B-86E3-42D7-898A-C80E651DCACB}" type="datetime1">
              <a:rPr lang="en-GB"/>
              <a:pPr lvl="0"/>
              <a:t>15/08/2024</a:t>
            </a:fld>
            <a:endParaRPr lang="en-GB"/>
          </a:p>
        </p:txBody>
      </p:sp>
      <p:sp>
        <p:nvSpPr>
          <p:cNvPr id="5" name="Footer Placeholder 4">
            <a:extLst>
              <a:ext uri="{FF2B5EF4-FFF2-40B4-BE49-F238E27FC236}">
                <a16:creationId xmlns:a16="http://schemas.microsoft.com/office/drawing/2014/main" id="{C4D64B9A-B6B2-853E-C7B9-F8618F37344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D62A69C-71D9-9A10-43FC-4D1F76424373}"/>
              </a:ext>
            </a:extLst>
          </p:cNvPr>
          <p:cNvSpPr txBox="1">
            <a:spLocks noGrp="1"/>
          </p:cNvSpPr>
          <p:nvPr>
            <p:ph type="sldNum" sz="quarter" idx="8"/>
          </p:nvPr>
        </p:nvSpPr>
        <p:spPr/>
        <p:txBody>
          <a:bodyPr/>
          <a:lstStyle>
            <a:lvl1pPr>
              <a:defRPr/>
            </a:lvl1pPr>
          </a:lstStyle>
          <a:p>
            <a:pPr lvl="0"/>
            <a:fld id="{D4A8FFC2-C547-45E0-B7C9-C17A42FD44EB}" type="slidenum">
              <a:t>‹#›</a:t>
            </a:fld>
            <a:endParaRPr lang="en-GB"/>
          </a:p>
        </p:txBody>
      </p:sp>
    </p:spTree>
    <p:extLst>
      <p:ext uri="{BB962C8B-B14F-4D97-AF65-F5344CB8AC3E}">
        <p14:creationId xmlns:p14="http://schemas.microsoft.com/office/powerpoint/2010/main" val="243851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73F08-E9F3-D37B-9BD6-CC1CF019F29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2382BC20-7B0D-BC95-07B5-0926FAE52A26}"/>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1A9E6B-31B5-DF53-D30C-11240908ADF7}"/>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73BD75-4E98-7EB6-0545-3151B7474E3D}"/>
              </a:ext>
            </a:extLst>
          </p:cNvPr>
          <p:cNvSpPr txBox="1">
            <a:spLocks noGrp="1"/>
          </p:cNvSpPr>
          <p:nvPr>
            <p:ph type="dt" sz="half" idx="7"/>
          </p:nvPr>
        </p:nvSpPr>
        <p:spPr/>
        <p:txBody>
          <a:bodyPr/>
          <a:lstStyle>
            <a:lvl1pPr>
              <a:defRPr/>
            </a:lvl1pPr>
          </a:lstStyle>
          <a:p>
            <a:pPr lvl="0"/>
            <a:fld id="{F95661D1-8F27-4FD6-B486-B580B56F4BA3}" type="datetime1">
              <a:rPr lang="en-GB"/>
              <a:pPr lvl="0"/>
              <a:t>15/08/2024</a:t>
            </a:fld>
            <a:endParaRPr lang="en-GB"/>
          </a:p>
        </p:txBody>
      </p:sp>
      <p:sp>
        <p:nvSpPr>
          <p:cNvPr id="6" name="Footer Placeholder 5">
            <a:extLst>
              <a:ext uri="{FF2B5EF4-FFF2-40B4-BE49-F238E27FC236}">
                <a16:creationId xmlns:a16="http://schemas.microsoft.com/office/drawing/2014/main" id="{65B45D38-51A0-1226-E7BD-3C10B1E68112}"/>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C0C04241-763B-142F-F65F-1326439B4508}"/>
              </a:ext>
            </a:extLst>
          </p:cNvPr>
          <p:cNvSpPr txBox="1">
            <a:spLocks noGrp="1"/>
          </p:cNvSpPr>
          <p:nvPr>
            <p:ph type="sldNum" sz="quarter" idx="8"/>
          </p:nvPr>
        </p:nvSpPr>
        <p:spPr/>
        <p:txBody>
          <a:bodyPr/>
          <a:lstStyle>
            <a:lvl1pPr>
              <a:defRPr/>
            </a:lvl1pPr>
          </a:lstStyle>
          <a:p>
            <a:pPr lvl="0"/>
            <a:fld id="{660DF843-D478-4C7B-A677-29D0F0A36EF7}" type="slidenum">
              <a:t>‹#›</a:t>
            </a:fld>
            <a:endParaRPr lang="en-GB"/>
          </a:p>
        </p:txBody>
      </p:sp>
    </p:spTree>
    <p:extLst>
      <p:ext uri="{BB962C8B-B14F-4D97-AF65-F5344CB8AC3E}">
        <p14:creationId xmlns:p14="http://schemas.microsoft.com/office/powerpoint/2010/main" val="3578614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D96A-30C4-4ACC-A0ED-05A0DA5FCEA2}"/>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4C6A336E-E276-706E-4465-EE76ED39C5B0}"/>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564D71A3-3642-1932-4CB7-A4A836EC3153}"/>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0C33EF5-C66C-FF97-757C-BD47E90D734D}"/>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C07E22E1-FAC8-00CE-7117-815B39D3A0B9}"/>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B93D4E-6477-9C00-39AA-0436B08D1BC2}"/>
              </a:ext>
            </a:extLst>
          </p:cNvPr>
          <p:cNvSpPr txBox="1">
            <a:spLocks noGrp="1"/>
          </p:cNvSpPr>
          <p:nvPr>
            <p:ph type="dt" sz="half" idx="7"/>
          </p:nvPr>
        </p:nvSpPr>
        <p:spPr/>
        <p:txBody>
          <a:bodyPr/>
          <a:lstStyle>
            <a:lvl1pPr>
              <a:defRPr/>
            </a:lvl1pPr>
          </a:lstStyle>
          <a:p>
            <a:pPr lvl="0"/>
            <a:fld id="{90CD8701-7773-42A5-8171-2CC409D59769}" type="datetime1">
              <a:rPr lang="en-GB"/>
              <a:pPr lvl="0"/>
              <a:t>15/08/2024</a:t>
            </a:fld>
            <a:endParaRPr lang="en-GB"/>
          </a:p>
        </p:txBody>
      </p:sp>
      <p:sp>
        <p:nvSpPr>
          <p:cNvPr id="8" name="Footer Placeholder 7">
            <a:extLst>
              <a:ext uri="{FF2B5EF4-FFF2-40B4-BE49-F238E27FC236}">
                <a16:creationId xmlns:a16="http://schemas.microsoft.com/office/drawing/2014/main" id="{B1EEECFF-4946-2FC1-77DF-F0C92B26B72C}"/>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08C5BED6-AAD2-1854-E7CA-2952F0E4417B}"/>
              </a:ext>
            </a:extLst>
          </p:cNvPr>
          <p:cNvSpPr txBox="1">
            <a:spLocks noGrp="1"/>
          </p:cNvSpPr>
          <p:nvPr>
            <p:ph type="sldNum" sz="quarter" idx="8"/>
          </p:nvPr>
        </p:nvSpPr>
        <p:spPr/>
        <p:txBody>
          <a:bodyPr/>
          <a:lstStyle>
            <a:lvl1pPr>
              <a:defRPr/>
            </a:lvl1pPr>
          </a:lstStyle>
          <a:p>
            <a:pPr lvl="0"/>
            <a:fld id="{1EF0180A-4AF4-4D7B-8ED1-60BB3EDCA9B1}" type="slidenum">
              <a:t>‹#›</a:t>
            </a:fld>
            <a:endParaRPr lang="en-GB"/>
          </a:p>
        </p:txBody>
      </p:sp>
    </p:spTree>
    <p:extLst>
      <p:ext uri="{BB962C8B-B14F-4D97-AF65-F5344CB8AC3E}">
        <p14:creationId xmlns:p14="http://schemas.microsoft.com/office/powerpoint/2010/main" val="132654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DB0B-7931-61D1-6117-4D4FB1FCAF27}"/>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372A4C0A-E53B-0256-F79A-DFB5822D4240}"/>
              </a:ext>
            </a:extLst>
          </p:cNvPr>
          <p:cNvSpPr txBox="1">
            <a:spLocks noGrp="1"/>
          </p:cNvSpPr>
          <p:nvPr>
            <p:ph type="dt" sz="half" idx="7"/>
          </p:nvPr>
        </p:nvSpPr>
        <p:spPr/>
        <p:txBody>
          <a:bodyPr/>
          <a:lstStyle>
            <a:lvl1pPr>
              <a:defRPr/>
            </a:lvl1pPr>
          </a:lstStyle>
          <a:p>
            <a:pPr lvl="0"/>
            <a:fld id="{829BEFB9-8D52-4547-A7F2-4771CCB07D4F}" type="datetime1">
              <a:rPr lang="en-GB"/>
              <a:pPr lvl="0"/>
              <a:t>15/08/2024</a:t>
            </a:fld>
            <a:endParaRPr lang="en-GB"/>
          </a:p>
        </p:txBody>
      </p:sp>
      <p:sp>
        <p:nvSpPr>
          <p:cNvPr id="4" name="Footer Placeholder 3">
            <a:extLst>
              <a:ext uri="{FF2B5EF4-FFF2-40B4-BE49-F238E27FC236}">
                <a16:creationId xmlns:a16="http://schemas.microsoft.com/office/drawing/2014/main" id="{75875AAA-927C-B8D2-0F73-C50109AF33F2}"/>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5A0A5490-3D13-7E85-C35B-399B8AC275D2}"/>
              </a:ext>
            </a:extLst>
          </p:cNvPr>
          <p:cNvSpPr txBox="1">
            <a:spLocks noGrp="1"/>
          </p:cNvSpPr>
          <p:nvPr>
            <p:ph type="sldNum" sz="quarter" idx="8"/>
          </p:nvPr>
        </p:nvSpPr>
        <p:spPr/>
        <p:txBody>
          <a:bodyPr/>
          <a:lstStyle>
            <a:lvl1pPr>
              <a:defRPr/>
            </a:lvl1pPr>
          </a:lstStyle>
          <a:p>
            <a:pPr lvl="0"/>
            <a:fld id="{3F255BBD-E093-4579-B4D5-24F8110D3416}" type="slidenum">
              <a:t>‹#›</a:t>
            </a:fld>
            <a:endParaRPr lang="en-GB"/>
          </a:p>
        </p:txBody>
      </p:sp>
    </p:spTree>
    <p:extLst>
      <p:ext uri="{BB962C8B-B14F-4D97-AF65-F5344CB8AC3E}">
        <p14:creationId xmlns:p14="http://schemas.microsoft.com/office/powerpoint/2010/main" val="347520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432109-F982-0994-CF37-B7A7D5793290}"/>
              </a:ext>
            </a:extLst>
          </p:cNvPr>
          <p:cNvSpPr txBox="1">
            <a:spLocks noGrp="1"/>
          </p:cNvSpPr>
          <p:nvPr>
            <p:ph type="dt" sz="half" idx="7"/>
          </p:nvPr>
        </p:nvSpPr>
        <p:spPr/>
        <p:txBody>
          <a:bodyPr/>
          <a:lstStyle>
            <a:lvl1pPr>
              <a:defRPr/>
            </a:lvl1pPr>
          </a:lstStyle>
          <a:p>
            <a:pPr lvl="0"/>
            <a:fld id="{087E26E7-B81F-478F-8B3C-ADD9106BD26E}" type="datetime1">
              <a:rPr lang="en-GB"/>
              <a:pPr lvl="0"/>
              <a:t>15/08/2024</a:t>
            </a:fld>
            <a:endParaRPr lang="en-GB"/>
          </a:p>
        </p:txBody>
      </p:sp>
      <p:sp>
        <p:nvSpPr>
          <p:cNvPr id="3" name="Footer Placeholder 2">
            <a:extLst>
              <a:ext uri="{FF2B5EF4-FFF2-40B4-BE49-F238E27FC236}">
                <a16:creationId xmlns:a16="http://schemas.microsoft.com/office/drawing/2014/main" id="{358CAA05-D893-F005-117D-04562C4063D9}"/>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B6041190-BED4-8DFA-A4E1-E0B7C160D43E}"/>
              </a:ext>
            </a:extLst>
          </p:cNvPr>
          <p:cNvSpPr txBox="1">
            <a:spLocks noGrp="1"/>
          </p:cNvSpPr>
          <p:nvPr>
            <p:ph type="sldNum" sz="quarter" idx="8"/>
          </p:nvPr>
        </p:nvSpPr>
        <p:spPr/>
        <p:txBody>
          <a:bodyPr/>
          <a:lstStyle>
            <a:lvl1pPr>
              <a:defRPr/>
            </a:lvl1pPr>
          </a:lstStyle>
          <a:p>
            <a:pPr lvl="0"/>
            <a:fld id="{C57840D5-632A-42BD-AC75-CE9009B0B281}" type="slidenum">
              <a:t>‹#›</a:t>
            </a:fld>
            <a:endParaRPr lang="en-GB"/>
          </a:p>
        </p:txBody>
      </p:sp>
    </p:spTree>
    <p:extLst>
      <p:ext uri="{BB962C8B-B14F-4D97-AF65-F5344CB8AC3E}">
        <p14:creationId xmlns:p14="http://schemas.microsoft.com/office/powerpoint/2010/main" val="274002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95C1E-78A7-41CE-D923-023A8F081F3B}"/>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15F0BD0E-0864-10C0-5090-1568F1590A83}"/>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E0AB31-A3E5-3603-082E-0753476F5708}"/>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41A970A2-5CD6-AE7C-379C-21A7D5F2A880}"/>
              </a:ext>
            </a:extLst>
          </p:cNvPr>
          <p:cNvSpPr txBox="1">
            <a:spLocks noGrp="1"/>
          </p:cNvSpPr>
          <p:nvPr>
            <p:ph type="dt" sz="half" idx="7"/>
          </p:nvPr>
        </p:nvSpPr>
        <p:spPr/>
        <p:txBody>
          <a:bodyPr/>
          <a:lstStyle>
            <a:lvl1pPr>
              <a:defRPr/>
            </a:lvl1pPr>
          </a:lstStyle>
          <a:p>
            <a:pPr lvl="0"/>
            <a:fld id="{6B63033F-2804-4CA0-909D-CF66DCC7DD77}" type="datetime1">
              <a:rPr lang="en-GB"/>
              <a:pPr lvl="0"/>
              <a:t>15/08/2024</a:t>
            </a:fld>
            <a:endParaRPr lang="en-GB"/>
          </a:p>
        </p:txBody>
      </p:sp>
      <p:sp>
        <p:nvSpPr>
          <p:cNvPr id="6" name="Footer Placeholder 5">
            <a:extLst>
              <a:ext uri="{FF2B5EF4-FFF2-40B4-BE49-F238E27FC236}">
                <a16:creationId xmlns:a16="http://schemas.microsoft.com/office/drawing/2014/main" id="{4C726B48-A9B4-5EAC-D259-C59268DEE7B4}"/>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5DA94537-D12C-D3C0-60E0-76C7FF57823D}"/>
              </a:ext>
            </a:extLst>
          </p:cNvPr>
          <p:cNvSpPr txBox="1">
            <a:spLocks noGrp="1"/>
          </p:cNvSpPr>
          <p:nvPr>
            <p:ph type="sldNum" sz="quarter" idx="8"/>
          </p:nvPr>
        </p:nvSpPr>
        <p:spPr/>
        <p:txBody>
          <a:bodyPr/>
          <a:lstStyle>
            <a:lvl1pPr>
              <a:defRPr/>
            </a:lvl1pPr>
          </a:lstStyle>
          <a:p>
            <a:pPr lvl="0"/>
            <a:fld id="{B15BFCC0-544A-4E20-97F0-A38FF895CAFA}" type="slidenum">
              <a:t>‹#›</a:t>
            </a:fld>
            <a:endParaRPr lang="en-GB"/>
          </a:p>
        </p:txBody>
      </p:sp>
    </p:spTree>
    <p:extLst>
      <p:ext uri="{BB962C8B-B14F-4D97-AF65-F5344CB8AC3E}">
        <p14:creationId xmlns:p14="http://schemas.microsoft.com/office/powerpoint/2010/main" val="236245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B88C-3298-1DAC-0E24-4B41A8A72077}"/>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18636459-6BE2-8728-3004-1E1CA06A5EA0}"/>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E8BA29D5-7B3E-9382-AB13-AA4932C2EED5}"/>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FABF5AA7-9E1F-F589-C554-6C62293DE772}"/>
              </a:ext>
            </a:extLst>
          </p:cNvPr>
          <p:cNvSpPr txBox="1">
            <a:spLocks noGrp="1"/>
          </p:cNvSpPr>
          <p:nvPr>
            <p:ph type="dt" sz="half" idx="7"/>
          </p:nvPr>
        </p:nvSpPr>
        <p:spPr/>
        <p:txBody>
          <a:bodyPr/>
          <a:lstStyle>
            <a:lvl1pPr>
              <a:defRPr/>
            </a:lvl1pPr>
          </a:lstStyle>
          <a:p>
            <a:pPr lvl="0"/>
            <a:fld id="{4EEB33E1-2DC0-4E1F-84E2-046A1DAFE9A6}" type="datetime1">
              <a:rPr lang="en-GB"/>
              <a:pPr lvl="0"/>
              <a:t>15/08/2024</a:t>
            </a:fld>
            <a:endParaRPr lang="en-GB"/>
          </a:p>
        </p:txBody>
      </p:sp>
      <p:sp>
        <p:nvSpPr>
          <p:cNvPr id="6" name="Footer Placeholder 5">
            <a:extLst>
              <a:ext uri="{FF2B5EF4-FFF2-40B4-BE49-F238E27FC236}">
                <a16:creationId xmlns:a16="http://schemas.microsoft.com/office/drawing/2014/main" id="{C04052D7-384B-9C68-25E7-0DA2F7C5EA11}"/>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A884F396-43F3-32B9-89F3-C9ED7C7F41DA}"/>
              </a:ext>
            </a:extLst>
          </p:cNvPr>
          <p:cNvSpPr txBox="1">
            <a:spLocks noGrp="1"/>
          </p:cNvSpPr>
          <p:nvPr>
            <p:ph type="sldNum" sz="quarter" idx="8"/>
          </p:nvPr>
        </p:nvSpPr>
        <p:spPr/>
        <p:txBody>
          <a:bodyPr/>
          <a:lstStyle>
            <a:lvl1pPr>
              <a:defRPr/>
            </a:lvl1pPr>
          </a:lstStyle>
          <a:p>
            <a:pPr lvl="0"/>
            <a:fld id="{F6C1F78A-B4C7-4C8E-A974-2D8E27BED3FC}" type="slidenum">
              <a:t>‹#›</a:t>
            </a:fld>
            <a:endParaRPr lang="en-GB"/>
          </a:p>
        </p:txBody>
      </p:sp>
    </p:spTree>
    <p:extLst>
      <p:ext uri="{BB962C8B-B14F-4D97-AF65-F5344CB8AC3E}">
        <p14:creationId xmlns:p14="http://schemas.microsoft.com/office/powerpoint/2010/main" val="503122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67EBF8-0C65-DF6A-B93E-51B8290DEE06}"/>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0A257377-0662-577A-7218-D11E5614B17E}"/>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F7CE14-D782-3FD6-21E5-F6D3FF870095}"/>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D607C9E3-6A67-4294-9E8A-327820B7CFBC}" type="datetime1">
              <a:rPr lang="en-GB"/>
              <a:pPr lvl="0"/>
              <a:t>15/08/2024</a:t>
            </a:fld>
            <a:endParaRPr lang="en-GB"/>
          </a:p>
        </p:txBody>
      </p:sp>
      <p:sp>
        <p:nvSpPr>
          <p:cNvPr id="5" name="Footer Placeholder 4">
            <a:extLst>
              <a:ext uri="{FF2B5EF4-FFF2-40B4-BE49-F238E27FC236}">
                <a16:creationId xmlns:a16="http://schemas.microsoft.com/office/drawing/2014/main" id="{8DD1A814-088A-5919-3FCF-EE51C8F20146}"/>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688A51A6-E209-E957-800F-43F63BF42A55}"/>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55769141-7786-4A06-932E-2A1C8B28558F}"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C9B9-614B-5966-4F35-AD6AD6756F3B}"/>
              </a:ext>
            </a:extLst>
          </p:cNvPr>
          <p:cNvSpPr>
            <a:spLocks noGrp="1"/>
          </p:cNvSpPr>
          <p:nvPr>
            <p:ph type="title"/>
          </p:nvPr>
        </p:nvSpPr>
        <p:spPr/>
        <p:txBody>
          <a:bodyPr/>
          <a:lstStyle/>
          <a:p>
            <a:r>
              <a:rPr lang="en-GB" dirty="0"/>
              <a:t>Earthworms	</a:t>
            </a:r>
          </a:p>
        </p:txBody>
      </p:sp>
      <p:sp>
        <p:nvSpPr>
          <p:cNvPr id="3" name="Content Placeholder 2">
            <a:extLst>
              <a:ext uri="{FF2B5EF4-FFF2-40B4-BE49-F238E27FC236}">
                <a16:creationId xmlns:a16="http://schemas.microsoft.com/office/drawing/2014/main" id="{41F28453-A1F9-E128-0E20-003751B5DAF7}"/>
              </a:ext>
            </a:extLst>
          </p:cNvPr>
          <p:cNvSpPr>
            <a:spLocks noGrp="1"/>
          </p:cNvSpPr>
          <p:nvPr>
            <p:ph idx="1"/>
          </p:nvPr>
        </p:nvSpPr>
        <p:spPr>
          <a:xfrm>
            <a:off x="838203" y="1825627"/>
            <a:ext cx="4385150" cy="4351336"/>
          </a:xfrm>
        </p:spPr>
        <p:txBody>
          <a:bodyPr/>
          <a:lstStyle/>
          <a:p>
            <a:r>
              <a:rPr lang="en-GB" dirty="0"/>
              <a:t>Sea2Soil soils had an average earthworm count of 9.0 Vs the control soils at 1.6</a:t>
            </a:r>
          </a:p>
          <a:p>
            <a:r>
              <a:rPr lang="en-GB" dirty="0"/>
              <a:t>5 times </a:t>
            </a:r>
            <a:r>
              <a:rPr lang="en-GB"/>
              <a:t>the amount of worms</a:t>
            </a:r>
            <a:endParaRPr lang="en-GB" dirty="0"/>
          </a:p>
          <a:p>
            <a:endParaRPr lang="en-GB" dirty="0"/>
          </a:p>
        </p:txBody>
      </p:sp>
      <p:pic>
        <p:nvPicPr>
          <p:cNvPr id="6" name="Picture 5">
            <a:extLst>
              <a:ext uri="{FF2B5EF4-FFF2-40B4-BE49-F238E27FC236}">
                <a16:creationId xmlns:a16="http://schemas.microsoft.com/office/drawing/2014/main" id="{42EE2D5F-2587-5FF0-DE3A-1976329608C5}"/>
              </a:ext>
            </a:extLst>
          </p:cNvPr>
          <p:cNvPicPr>
            <a:picLocks noChangeAspect="1"/>
          </p:cNvPicPr>
          <p:nvPr/>
        </p:nvPicPr>
        <p:blipFill>
          <a:blip r:embed="rId2"/>
          <a:stretch>
            <a:fillRect/>
          </a:stretch>
        </p:blipFill>
        <p:spPr>
          <a:xfrm>
            <a:off x="5454745" y="1825626"/>
            <a:ext cx="6472679" cy="3836137"/>
          </a:xfrm>
          <a:prstGeom prst="rect">
            <a:avLst/>
          </a:prstGeom>
        </p:spPr>
      </p:pic>
    </p:spTree>
    <p:extLst>
      <p:ext uri="{BB962C8B-B14F-4D97-AF65-F5344CB8AC3E}">
        <p14:creationId xmlns:p14="http://schemas.microsoft.com/office/powerpoint/2010/main" val="413058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F3805-6781-0F06-C835-E29827374CE2}"/>
              </a:ext>
            </a:extLst>
          </p:cNvPr>
          <p:cNvSpPr>
            <a:spLocks noGrp="1"/>
          </p:cNvSpPr>
          <p:nvPr>
            <p:ph type="title"/>
          </p:nvPr>
        </p:nvSpPr>
        <p:spPr/>
        <p:txBody>
          <a:bodyPr/>
          <a:lstStyle/>
          <a:p>
            <a:r>
              <a:rPr lang="en-GB" dirty="0"/>
              <a:t>Earthworms</a:t>
            </a:r>
          </a:p>
        </p:txBody>
      </p:sp>
      <p:sp>
        <p:nvSpPr>
          <p:cNvPr id="7" name="TextBox 6">
            <a:extLst>
              <a:ext uri="{FF2B5EF4-FFF2-40B4-BE49-F238E27FC236}">
                <a16:creationId xmlns:a16="http://schemas.microsoft.com/office/drawing/2014/main" id="{2FBBADF4-DA0C-15DF-8F64-B989BFEC8084}"/>
              </a:ext>
            </a:extLst>
          </p:cNvPr>
          <p:cNvSpPr txBox="1"/>
          <p:nvPr/>
        </p:nvSpPr>
        <p:spPr>
          <a:xfrm>
            <a:off x="7131004" y="2335338"/>
            <a:ext cx="4599621" cy="2862322"/>
          </a:xfrm>
          <a:prstGeom prst="rect">
            <a:avLst/>
          </a:prstGeom>
          <a:noFill/>
        </p:spPr>
        <p:txBody>
          <a:bodyPr wrap="square" rtlCol="0">
            <a:spAutoFit/>
          </a:bodyPr>
          <a:lstStyle/>
          <a:p>
            <a:pPr marL="285750" indent="-285750">
              <a:buFont typeface="Arial" panose="020B0604020202020204" pitchFamily="34" charset="0"/>
              <a:buChar char="•"/>
            </a:pPr>
            <a:r>
              <a:rPr lang="en-GB" dirty="0"/>
              <a:t>It is common to see an immediate marked increase in earthworm numbers following the application of Sea2Soil. </a:t>
            </a:r>
          </a:p>
          <a:p>
            <a:pPr marL="285750" indent="-285750">
              <a:buFont typeface="Arial" panose="020B0604020202020204" pitchFamily="34" charset="0"/>
              <a:buChar char="•"/>
            </a:pPr>
            <a:r>
              <a:rPr lang="en-GB" dirty="0"/>
              <a:t>It is likely they recognise the amino acids and fatty acids in Sea2Soil as an easily digestible and nutritious food source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Or 2.25M worms/Ha on the Sea2Soil farm, verses 400k worms/Ha on the “synthetically” farmed land</a:t>
            </a:r>
          </a:p>
        </p:txBody>
      </p:sp>
      <p:pic>
        <p:nvPicPr>
          <p:cNvPr id="8" name="Picture 7">
            <a:extLst>
              <a:ext uri="{FF2B5EF4-FFF2-40B4-BE49-F238E27FC236}">
                <a16:creationId xmlns:a16="http://schemas.microsoft.com/office/drawing/2014/main" id="{F45B0FF7-C2AF-A16F-427B-52CF3D0CD942}"/>
              </a:ext>
            </a:extLst>
          </p:cNvPr>
          <p:cNvPicPr>
            <a:picLocks noChangeAspect="1"/>
          </p:cNvPicPr>
          <p:nvPr/>
        </p:nvPicPr>
        <p:blipFill>
          <a:blip r:embed="rId2"/>
          <a:stretch>
            <a:fillRect/>
          </a:stretch>
        </p:blipFill>
        <p:spPr>
          <a:xfrm>
            <a:off x="461375" y="1921901"/>
            <a:ext cx="6084335" cy="4066384"/>
          </a:xfrm>
          <a:prstGeom prst="rect">
            <a:avLst/>
          </a:prstGeom>
        </p:spPr>
      </p:pic>
    </p:spTree>
    <p:extLst>
      <p:ext uri="{BB962C8B-B14F-4D97-AF65-F5344CB8AC3E}">
        <p14:creationId xmlns:p14="http://schemas.microsoft.com/office/powerpoint/2010/main" val="409108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20D7-4647-1EC3-F0FF-8A630BF19F01}"/>
              </a:ext>
            </a:extLst>
          </p:cNvPr>
          <p:cNvSpPr>
            <a:spLocks noGrp="1"/>
          </p:cNvSpPr>
          <p:nvPr>
            <p:ph type="title"/>
          </p:nvPr>
        </p:nvSpPr>
        <p:spPr/>
        <p:txBody>
          <a:bodyPr/>
          <a:lstStyle/>
          <a:p>
            <a:r>
              <a:rPr lang="en-GB" dirty="0"/>
              <a:t>Soil Porosity</a:t>
            </a:r>
          </a:p>
        </p:txBody>
      </p:sp>
      <p:sp>
        <p:nvSpPr>
          <p:cNvPr id="3" name="Content Placeholder 2">
            <a:extLst>
              <a:ext uri="{FF2B5EF4-FFF2-40B4-BE49-F238E27FC236}">
                <a16:creationId xmlns:a16="http://schemas.microsoft.com/office/drawing/2014/main" id="{427E75A2-11B5-88D4-5E20-7E02A678CE5F}"/>
              </a:ext>
            </a:extLst>
          </p:cNvPr>
          <p:cNvSpPr>
            <a:spLocks noGrp="1"/>
          </p:cNvSpPr>
          <p:nvPr>
            <p:ph idx="1"/>
          </p:nvPr>
        </p:nvSpPr>
        <p:spPr>
          <a:xfrm>
            <a:off x="838203" y="1825627"/>
            <a:ext cx="10515600" cy="3733136"/>
          </a:xfrm>
        </p:spPr>
        <p:txBody>
          <a:bodyPr/>
          <a:lstStyle/>
          <a:p>
            <a:pPr marL="0" indent="0">
              <a:buNone/>
            </a:pPr>
            <a:r>
              <a:rPr lang="en-GB" dirty="0"/>
              <a:t>Soil porosity is a critical property of soil that refers to the volume of pore spaces between soil particles. These pore spaces can be filled with air or water, and the size and distribution of these pores have significant implications for various soil functions.</a:t>
            </a:r>
          </a:p>
          <a:p>
            <a:pPr marL="0" indent="0">
              <a:buNone/>
            </a:pPr>
            <a:endParaRPr lang="en-GB" dirty="0"/>
          </a:p>
          <a:p>
            <a:pPr marL="0" indent="0">
              <a:buNone/>
            </a:pPr>
            <a:r>
              <a:rPr lang="en-GB" dirty="0"/>
              <a:t>Soil porosity is vital for maintaining a balance of water, air, and nutrients within the soil, all of which are essential for plant growth, soil health, and the overall functioning of terrestrial ecosystems.</a:t>
            </a:r>
          </a:p>
          <a:p>
            <a:pPr marL="0" indent="0">
              <a:buNone/>
            </a:pPr>
            <a:endParaRPr lang="en-GB" dirty="0"/>
          </a:p>
        </p:txBody>
      </p:sp>
    </p:spTree>
    <p:extLst>
      <p:ext uri="{BB962C8B-B14F-4D97-AF65-F5344CB8AC3E}">
        <p14:creationId xmlns:p14="http://schemas.microsoft.com/office/powerpoint/2010/main" val="1149865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334A-5AAD-643D-82F7-F7E3CF6F8007}"/>
              </a:ext>
            </a:extLst>
          </p:cNvPr>
          <p:cNvSpPr>
            <a:spLocks noGrp="1"/>
          </p:cNvSpPr>
          <p:nvPr>
            <p:ph type="title"/>
          </p:nvPr>
        </p:nvSpPr>
        <p:spPr/>
        <p:txBody>
          <a:bodyPr/>
          <a:lstStyle/>
          <a:p>
            <a:r>
              <a:rPr lang="en-GB" dirty="0"/>
              <a:t>Why is Soil Porosity Important?</a:t>
            </a:r>
          </a:p>
        </p:txBody>
      </p:sp>
      <p:sp>
        <p:nvSpPr>
          <p:cNvPr id="3" name="Content Placeholder 2">
            <a:extLst>
              <a:ext uri="{FF2B5EF4-FFF2-40B4-BE49-F238E27FC236}">
                <a16:creationId xmlns:a16="http://schemas.microsoft.com/office/drawing/2014/main" id="{5341C6DE-A743-6CBE-DEAA-4FBFE1312972}"/>
              </a:ext>
            </a:extLst>
          </p:cNvPr>
          <p:cNvSpPr>
            <a:spLocks noGrp="1"/>
          </p:cNvSpPr>
          <p:nvPr>
            <p:ph idx="1"/>
          </p:nvPr>
        </p:nvSpPr>
        <p:spPr/>
        <p:txBody>
          <a:bodyPr>
            <a:normAutofit fontScale="85000" lnSpcReduction="10000"/>
          </a:bodyPr>
          <a:lstStyle/>
          <a:p>
            <a:r>
              <a:rPr lang="en-GB" sz="2000" dirty="0"/>
              <a:t>Water Infiltration and Drainage</a:t>
            </a:r>
          </a:p>
          <a:p>
            <a:pPr lvl="1"/>
            <a:r>
              <a:rPr lang="en-GB" sz="1800" dirty="0"/>
              <a:t>Soil porosity determines how quickly water can infiltrate the soil and how well the soil can drain excess water. High porosity soils allow for better water infiltration and reduce surface runoff, which helps prevent erosion and flooding. Good drainage also prevents waterlogging, which can harm plant roots and reduce oxygen availability.</a:t>
            </a:r>
          </a:p>
          <a:p>
            <a:r>
              <a:rPr lang="en-GB" sz="2000" dirty="0"/>
              <a:t>Root Penetration and Growth</a:t>
            </a:r>
          </a:p>
          <a:p>
            <a:pPr lvl="1"/>
            <a:r>
              <a:rPr lang="en-GB" sz="1800" dirty="0"/>
              <a:t>Plants need space for their roots to grow and expand. High porosity in soil allows roots to penetrate more easily and access water and nutrients deeper in the soil profile. This supports healthier and more robust plant growth.</a:t>
            </a:r>
          </a:p>
          <a:p>
            <a:r>
              <a:rPr lang="en-GB" sz="2000" dirty="0"/>
              <a:t>Nutrient Availability</a:t>
            </a:r>
          </a:p>
          <a:p>
            <a:pPr lvl="1"/>
            <a:r>
              <a:rPr lang="en-GB" sz="1800" dirty="0"/>
              <a:t>Soil pores hold water and dissolved nutrients that plant roots can absorb. The balance between large (macropores) and small (micropores) pores influences how well the soil retains and releases nutrients.</a:t>
            </a:r>
          </a:p>
          <a:p>
            <a:r>
              <a:rPr lang="en-GB" sz="2200" dirty="0"/>
              <a:t>Microbial Activity</a:t>
            </a:r>
          </a:p>
          <a:p>
            <a:pPr lvl="1"/>
            <a:r>
              <a:rPr lang="en-GB" sz="1800" dirty="0"/>
              <a:t>oil microorganisms, which play a key role in decomposing organic matter and nutrient cycling, require a habitat with sufficient air and water. Soil porosity creates the necessary environment for these microorganisms to thrive and contribute to soil health.</a:t>
            </a:r>
          </a:p>
          <a:p>
            <a:r>
              <a:rPr lang="en-GB" sz="2200" dirty="0"/>
              <a:t>Soil Compaction Loss</a:t>
            </a:r>
          </a:p>
          <a:p>
            <a:pPr lvl="1"/>
            <a:r>
              <a:rPr lang="en-GB" sz="1800" dirty="0"/>
              <a:t>Low porosity often indicates compacted soil, which can hinder root growth, reduce water infiltration, and limit air exchange. Maintaining good porosity helps prevent compaction and ensures that the soil remains loose and friable.</a:t>
            </a:r>
          </a:p>
        </p:txBody>
      </p:sp>
    </p:spTree>
    <p:extLst>
      <p:ext uri="{BB962C8B-B14F-4D97-AF65-F5344CB8AC3E}">
        <p14:creationId xmlns:p14="http://schemas.microsoft.com/office/powerpoint/2010/main" val="4122862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D326-1456-3D2F-704F-F93CAAECDFE8}"/>
              </a:ext>
            </a:extLst>
          </p:cNvPr>
          <p:cNvSpPr>
            <a:spLocks noGrp="1"/>
          </p:cNvSpPr>
          <p:nvPr>
            <p:ph type="title"/>
          </p:nvPr>
        </p:nvSpPr>
        <p:spPr/>
        <p:txBody>
          <a:bodyPr/>
          <a:lstStyle/>
          <a:p>
            <a:r>
              <a:rPr lang="en-GB" dirty="0"/>
              <a:t>Soil Porosity</a:t>
            </a:r>
          </a:p>
        </p:txBody>
      </p:sp>
      <p:pic>
        <p:nvPicPr>
          <p:cNvPr id="5" name="Picture 4">
            <a:extLst>
              <a:ext uri="{FF2B5EF4-FFF2-40B4-BE49-F238E27FC236}">
                <a16:creationId xmlns:a16="http://schemas.microsoft.com/office/drawing/2014/main" id="{920A8D2D-4632-CED8-64C2-407915F081A1}"/>
              </a:ext>
            </a:extLst>
          </p:cNvPr>
          <p:cNvPicPr>
            <a:picLocks noChangeAspect="1"/>
          </p:cNvPicPr>
          <p:nvPr/>
        </p:nvPicPr>
        <p:blipFill>
          <a:blip r:embed="rId2"/>
          <a:stretch>
            <a:fillRect/>
          </a:stretch>
        </p:blipFill>
        <p:spPr>
          <a:xfrm>
            <a:off x="4152625" y="0"/>
            <a:ext cx="4802230" cy="6858000"/>
          </a:xfrm>
          <a:prstGeom prst="rect">
            <a:avLst/>
          </a:prstGeom>
        </p:spPr>
      </p:pic>
      <p:sp>
        <p:nvSpPr>
          <p:cNvPr id="7" name="Rectangle: Rounded Corners 6">
            <a:extLst>
              <a:ext uri="{FF2B5EF4-FFF2-40B4-BE49-F238E27FC236}">
                <a16:creationId xmlns:a16="http://schemas.microsoft.com/office/drawing/2014/main" id="{B1E0FF8C-0ECE-899C-3F8B-D8D6E7143A0E}"/>
              </a:ext>
            </a:extLst>
          </p:cNvPr>
          <p:cNvSpPr/>
          <p:nvPr/>
        </p:nvSpPr>
        <p:spPr>
          <a:xfrm>
            <a:off x="9290355" y="1277471"/>
            <a:ext cx="1615210" cy="497541"/>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7D75A78-D25B-DFD9-68E4-5FCF3530814B}"/>
              </a:ext>
            </a:extLst>
          </p:cNvPr>
          <p:cNvSpPr txBox="1"/>
          <p:nvPr/>
        </p:nvSpPr>
        <p:spPr>
          <a:xfrm>
            <a:off x="9290355" y="1311088"/>
            <a:ext cx="1727947" cy="461665"/>
          </a:xfrm>
          <a:prstGeom prst="rect">
            <a:avLst/>
          </a:prstGeom>
          <a:noFill/>
        </p:spPr>
        <p:txBody>
          <a:bodyPr wrap="square" rtlCol="0">
            <a:spAutoFit/>
          </a:bodyPr>
          <a:lstStyle/>
          <a:p>
            <a:r>
              <a:rPr lang="en-GB" sz="1200" dirty="0"/>
              <a:t>Sea2Soil is more porous at the surface</a:t>
            </a:r>
          </a:p>
        </p:txBody>
      </p:sp>
      <p:cxnSp>
        <p:nvCxnSpPr>
          <p:cNvPr id="9" name="Straight Arrow Connector 8">
            <a:extLst>
              <a:ext uri="{FF2B5EF4-FFF2-40B4-BE49-F238E27FC236}">
                <a16:creationId xmlns:a16="http://schemas.microsoft.com/office/drawing/2014/main" id="{5BEDFA22-0FF2-0327-FAE4-5A12EC5D337D}"/>
              </a:ext>
            </a:extLst>
          </p:cNvPr>
          <p:cNvCxnSpPr/>
          <p:nvPr/>
        </p:nvCxnSpPr>
        <p:spPr>
          <a:xfrm flipH="1" flipV="1">
            <a:off x="7308621" y="635983"/>
            <a:ext cx="2072202" cy="703890"/>
          </a:xfrm>
          <a:prstGeom prst="straightConnector1">
            <a:avLst/>
          </a:prstGeom>
          <a:ln>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054FCAE8-9485-D48A-1C43-DEE8B2CDAA6C}"/>
              </a:ext>
            </a:extLst>
          </p:cNvPr>
          <p:cNvCxnSpPr>
            <a:cxnSpLocks/>
          </p:cNvCxnSpPr>
          <p:nvPr/>
        </p:nvCxnSpPr>
        <p:spPr>
          <a:xfrm>
            <a:off x="6288967" y="809145"/>
            <a:ext cx="0" cy="2177456"/>
          </a:xfrm>
          <a:prstGeom prst="straightConnector1">
            <a:avLst/>
          </a:prstGeom>
          <a:ln>
            <a:solidFill>
              <a:schemeClr val="accent1">
                <a:lumMod val="40000"/>
                <a:lumOff val="6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659B1769-A054-52BC-C83E-1E831A4A809C}"/>
              </a:ext>
            </a:extLst>
          </p:cNvPr>
          <p:cNvSpPr/>
          <p:nvPr/>
        </p:nvSpPr>
        <p:spPr>
          <a:xfrm>
            <a:off x="9290354" y="1973318"/>
            <a:ext cx="2287659" cy="64633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AA8D49E-7CD6-1F1F-9908-EC3C62E57555}"/>
              </a:ext>
            </a:extLst>
          </p:cNvPr>
          <p:cNvSpPr txBox="1"/>
          <p:nvPr/>
        </p:nvSpPr>
        <p:spPr>
          <a:xfrm>
            <a:off x="9459457" y="1973317"/>
            <a:ext cx="2063449" cy="646331"/>
          </a:xfrm>
          <a:prstGeom prst="rect">
            <a:avLst/>
          </a:prstGeom>
          <a:noFill/>
        </p:spPr>
        <p:txBody>
          <a:bodyPr wrap="square" rtlCol="0">
            <a:spAutoFit/>
          </a:bodyPr>
          <a:lstStyle/>
          <a:p>
            <a:r>
              <a:rPr lang="en-GB" sz="1200" dirty="0"/>
              <a:t>Conventional farming has more porosity due to the action of the plough</a:t>
            </a:r>
          </a:p>
        </p:txBody>
      </p:sp>
      <p:cxnSp>
        <p:nvCxnSpPr>
          <p:cNvPr id="18" name="Straight Arrow Connector 17">
            <a:extLst>
              <a:ext uri="{FF2B5EF4-FFF2-40B4-BE49-F238E27FC236}">
                <a16:creationId xmlns:a16="http://schemas.microsoft.com/office/drawing/2014/main" id="{249AECE3-D3DE-53BA-84D7-E2EB7BDDDBFB}"/>
              </a:ext>
            </a:extLst>
          </p:cNvPr>
          <p:cNvCxnSpPr/>
          <p:nvPr/>
        </p:nvCxnSpPr>
        <p:spPr>
          <a:xfrm flipH="1" flipV="1">
            <a:off x="6335016" y="1772753"/>
            <a:ext cx="3045807" cy="575742"/>
          </a:xfrm>
          <a:prstGeom prst="straightConnector1">
            <a:avLst/>
          </a:prstGeom>
          <a:ln>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Rounded Corners 18">
            <a:extLst>
              <a:ext uri="{FF2B5EF4-FFF2-40B4-BE49-F238E27FC236}">
                <a16:creationId xmlns:a16="http://schemas.microsoft.com/office/drawing/2014/main" id="{AE3B523C-1A51-DDC1-6555-00A85096C5DD}"/>
              </a:ext>
            </a:extLst>
          </p:cNvPr>
          <p:cNvSpPr/>
          <p:nvPr/>
        </p:nvSpPr>
        <p:spPr>
          <a:xfrm>
            <a:off x="9290355" y="2784337"/>
            <a:ext cx="1727946" cy="497541"/>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89DE678-BD61-E394-F011-6A315D62F358}"/>
              </a:ext>
            </a:extLst>
          </p:cNvPr>
          <p:cNvSpPr txBox="1"/>
          <p:nvPr/>
        </p:nvSpPr>
        <p:spPr>
          <a:xfrm>
            <a:off x="9290355" y="2817954"/>
            <a:ext cx="1727947" cy="461665"/>
          </a:xfrm>
          <a:prstGeom prst="rect">
            <a:avLst/>
          </a:prstGeom>
          <a:noFill/>
        </p:spPr>
        <p:txBody>
          <a:bodyPr wrap="square" rtlCol="0">
            <a:spAutoFit/>
          </a:bodyPr>
          <a:lstStyle/>
          <a:p>
            <a:r>
              <a:rPr lang="en-GB" sz="1200" dirty="0"/>
              <a:t>Compaction ridge at the depth of the plough</a:t>
            </a:r>
          </a:p>
        </p:txBody>
      </p:sp>
      <p:cxnSp>
        <p:nvCxnSpPr>
          <p:cNvPr id="21" name="Straight Arrow Connector 20">
            <a:extLst>
              <a:ext uri="{FF2B5EF4-FFF2-40B4-BE49-F238E27FC236}">
                <a16:creationId xmlns:a16="http://schemas.microsoft.com/office/drawing/2014/main" id="{EEB2C390-811E-6B81-1F80-EF7D7601C05F}"/>
              </a:ext>
            </a:extLst>
          </p:cNvPr>
          <p:cNvCxnSpPr>
            <a:cxnSpLocks/>
          </p:cNvCxnSpPr>
          <p:nvPr/>
        </p:nvCxnSpPr>
        <p:spPr>
          <a:xfrm flipH="1" flipV="1">
            <a:off x="6096000" y="2986601"/>
            <a:ext cx="3195707" cy="62185"/>
          </a:xfrm>
          <a:prstGeom prst="straightConnector1">
            <a:avLst/>
          </a:prstGeom>
          <a:ln>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Rounded Corners 22">
            <a:extLst>
              <a:ext uri="{FF2B5EF4-FFF2-40B4-BE49-F238E27FC236}">
                <a16:creationId xmlns:a16="http://schemas.microsoft.com/office/drawing/2014/main" id="{5F77C2E5-84D2-80AF-0B86-786C52E9454E}"/>
              </a:ext>
            </a:extLst>
          </p:cNvPr>
          <p:cNvSpPr/>
          <p:nvPr/>
        </p:nvSpPr>
        <p:spPr>
          <a:xfrm>
            <a:off x="9407679" y="4857226"/>
            <a:ext cx="1615210" cy="497541"/>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98CA1C58-2119-4951-3C44-6AEEBCEB2BAC}"/>
              </a:ext>
            </a:extLst>
          </p:cNvPr>
          <p:cNvSpPr txBox="1"/>
          <p:nvPr/>
        </p:nvSpPr>
        <p:spPr>
          <a:xfrm>
            <a:off x="9407679" y="4890843"/>
            <a:ext cx="1727947" cy="461665"/>
          </a:xfrm>
          <a:prstGeom prst="rect">
            <a:avLst/>
          </a:prstGeom>
          <a:noFill/>
        </p:spPr>
        <p:txBody>
          <a:bodyPr wrap="square" rtlCol="0">
            <a:spAutoFit/>
          </a:bodyPr>
          <a:lstStyle/>
          <a:p>
            <a:r>
              <a:rPr lang="en-GB" sz="1200" dirty="0"/>
              <a:t>Sea2Soil is more porous at lower depths</a:t>
            </a:r>
          </a:p>
        </p:txBody>
      </p:sp>
      <p:cxnSp>
        <p:nvCxnSpPr>
          <p:cNvPr id="25" name="Straight Arrow Connector 24">
            <a:extLst>
              <a:ext uri="{FF2B5EF4-FFF2-40B4-BE49-F238E27FC236}">
                <a16:creationId xmlns:a16="http://schemas.microsoft.com/office/drawing/2014/main" id="{EF6726A6-B552-80BB-E477-CB991B30E1CF}"/>
              </a:ext>
            </a:extLst>
          </p:cNvPr>
          <p:cNvCxnSpPr>
            <a:cxnSpLocks/>
          </p:cNvCxnSpPr>
          <p:nvPr/>
        </p:nvCxnSpPr>
        <p:spPr>
          <a:xfrm flipH="1" flipV="1">
            <a:off x="6211972" y="5060443"/>
            <a:ext cx="3195707" cy="62185"/>
          </a:xfrm>
          <a:prstGeom prst="straightConnector1">
            <a:avLst/>
          </a:prstGeom>
          <a:ln>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9310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30F7E-E7F8-5D15-D73B-BF67D32C625D}"/>
              </a:ext>
            </a:extLst>
          </p:cNvPr>
          <p:cNvSpPr>
            <a:spLocks noGrp="1"/>
          </p:cNvSpPr>
          <p:nvPr>
            <p:ph type="title"/>
          </p:nvPr>
        </p:nvSpPr>
        <p:spPr/>
        <p:txBody>
          <a:bodyPr/>
          <a:lstStyle/>
          <a:p>
            <a:r>
              <a:rPr lang="en-GB" dirty="0"/>
              <a:t>Soil Organic Matter</a:t>
            </a:r>
          </a:p>
        </p:txBody>
      </p:sp>
      <p:sp>
        <p:nvSpPr>
          <p:cNvPr id="3" name="Content Placeholder 2">
            <a:extLst>
              <a:ext uri="{FF2B5EF4-FFF2-40B4-BE49-F238E27FC236}">
                <a16:creationId xmlns:a16="http://schemas.microsoft.com/office/drawing/2014/main" id="{7632F221-D497-855B-B0D2-6F7AB55CB2E7}"/>
              </a:ext>
            </a:extLst>
          </p:cNvPr>
          <p:cNvSpPr>
            <a:spLocks noGrp="1"/>
          </p:cNvSpPr>
          <p:nvPr>
            <p:ph idx="1"/>
          </p:nvPr>
        </p:nvSpPr>
        <p:spPr>
          <a:xfrm>
            <a:off x="838203" y="1690687"/>
            <a:ext cx="10515600" cy="4802183"/>
          </a:xfrm>
        </p:spPr>
        <p:txBody>
          <a:bodyPr>
            <a:normAutofit fontScale="85000" lnSpcReduction="20000"/>
          </a:bodyPr>
          <a:lstStyle/>
          <a:p>
            <a:pPr marL="0" indent="0">
              <a:buNone/>
            </a:pPr>
            <a:r>
              <a:rPr lang="en-GB" dirty="0"/>
              <a:t>Soil organic matter (SOM) is a critical component of soil health and fertility, encompassing a range of organic compounds from living, dead, and decomposed organisms.</a:t>
            </a:r>
          </a:p>
          <a:p>
            <a:pPr marL="0" indent="0">
              <a:buNone/>
            </a:pPr>
            <a:endParaRPr lang="en-GB" dirty="0"/>
          </a:p>
          <a:p>
            <a:pPr marL="0" indent="0">
              <a:buNone/>
            </a:pPr>
            <a:r>
              <a:rPr lang="en-GB" dirty="0"/>
              <a:t>Soil Organic Matter consists of </a:t>
            </a:r>
          </a:p>
          <a:p>
            <a:pPr marL="514350" indent="-514350">
              <a:buFont typeface="+mj-lt"/>
              <a:buAutoNum type="arabicPeriod"/>
            </a:pPr>
            <a:r>
              <a:rPr lang="en-GB" dirty="0"/>
              <a:t>Living Organisms</a:t>
            </a:r>
          </a:p>
          <a:p>
            <a:pPr lvl="1"/>
            <a:r>
              <a:rPr lang="en-GB" dirty="0"/>
              <a:t>This includes a variety of soil biota such as bacteria, fungi, protozoa, nematodes, and earthworms.</a:t>
            </a:r>
          </a:p>
          <a:p>
            <a:pPr marL="514350" indent="-514350">
              <a:buFont typeface="+mj-lt"/>
              <a:buAutoNum type="arabicPeriod"/>
            </a:pPr>
            <a:r>
              <a:rPr lang="en-GB" dirty="0"/>
              <a:t>Dead Organic Material</a:t>
            </a:r>
          </a:p>
          <a:p>
            <a:pPr lvl="1"/>
            <a:r>
              <a:rPr lang="en-GB" dirty="0"/>
              <a:t>Plant residues, animal remains, and microbial biomass fall into this category. This material is in various stages of decomposition.</a:t>
            </a:r>
          </a:p>
          <a:p>
            <a:pPr marL="514350" indent="-514350">
              <a:buFont typeface="+mj-lt"/>
              <a:buAutoNum type="arabicPeriod"/>
            </a:pPr>
            <a:r>
              <a:rPr lang="en-GB" dirty="0"/>
              <a:t>Humus</a:t>
            </a:r>
          </a:p>
          <a:p>
            <a:pPr lvl="1"/>
            <a:r>
              <a:rPr lang="en-GB" dirty="0"/>
              <a:t>Humus is the stable fraction of organic matter that has decomposed to the point where it resists further breakdown. It plays a key role in maintaining soil structure, moisture, and nutrient retention.</a:t>
            </a:r>
          </a:p>
        </p:txBody>
      </p:sp>
    </p:spTree>
    <p:extLst>
      <p:ext uri="{BB962C8B-B14F-4D97-AF65-F5344CB8AC3E}">
        <p14:creationId xmlns:p14="http://schemas.microsoft.com/office/powerpoint/2010/main" val="2380354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4EF7-6F68-6973-3ED8-2EEFE865AC0B}"/>
              </a:ext>
            </a:extLst>
          </p:cNvPr>
          <p:cNvSpPr>
            <a:spLocks noGrp="1"/>
          </p:cNvSpPr>
          <p:nvPr>
            <p:ph type="title"/>
          </p:nvPr>
        </p:nvSpPr>
        <p:spPr/>
        <p:txBody>
          <a:bodyPr/>
          <a:lstStyle/>
          <a:p>
            <a:r>
              <a:rPr lang="en-GB" dirty="0"/>
              <a:t>The Importance of Soil Organic Matter</a:t>
            </a:r>
          </a:p>
        </p:txBody>
      </p:sp>
      <p:sp>
        <p:nvSpPr>
          <p:cNvPr id="3" name="Content Placeholder 2">
            <a:extLst>
              <a:ext uri="{FF2B5EF4-FFF2-40B4-BE49-F238E27FC236}">
                <a16:creationId xmlns:a16="http://schemas.microsoft.com/office/drawing/2014/main" id="{91BF1C1E-4C03-C174-8BEF-CFD2808B7EF5}"/>
              </a:ext>
            </a:extLst>
          </p:cNvPr>
          <p:cNvSpPr>
            <a:spLocks noGrp="1"/>
          </p:cNvSpPr>
          <p:nvPr>
            <p:ph idx="1"/>
          </p:nvPr>
        </p:nvSpPr>
        <p:spPr>
          <a:xfrm>
            <a:off x="838203" y="1825626"/>
            <a:ext cx="10515600" cy="4739633"/>
          </a:xfrm>
        </p:spPr>
        <p:txBody>
          <a:bodyPr>
            <a:normAutofit fontScale="77500" lnSpcReduction="20000"/>
          </a:bodyPr>
          <a:lstStyle/>
          <a:p>
            <a:r>
              <a:rPr lang="en-GB" dirty="0"/>
              <a:t>Nutrient Supply</a:t>
            </a:r>
          </a:p>
          <a:p>
            <a:pPr lvl="1"/>
            <a:r>
              <a:rPr lang="en-GB" dirty="0"/>
              <a:t>SOM is a reservoir of nutrients essential for plant growth, including nitrogen, phosphorus, potassium, sulphur, and micronutrients. As organic matter decomposes, these nutrients are mineralized and made available to plants.</a:t>
            </a:r>
          </a:p>
          <a:p>
            <a:r>
              <a:rPr lang="en-GB" dirty="0"/>
              <a:t>Soil Structure</a:t>
            </a:r>
          </a:p>
          <a:p>
            <a:pPr lvl="1"/>
            <a:r>
              <a:rPr lang="en-GB" dirty="0"/>
              <a:t>Organic matter helps to bind soil particles into aggregates, improving soil structure. This enhances porosity, aeration, water infiltration, and root penetration.</a:t>
            </a:r>
          </a:p>
          <a:p>
            <a:r>
              <a:rPr lang="en-GB" dirty="0"/>
              <a:t>Water Retention</a:t>
            </a:r>
          </a:p>
          <a:p>
            <a:pPr lvl="1"/>
            <a:r>
              <a:rPr lang="en-GB" dirty="0"/>
              <a:t>SOM increases the soil’s ability to retain moisture. Organic matter can hold many times its weight in water, which is crucial during dry periods.</a:t>
            </a:r>
          </a:p>
          <a:p>
            <a:r>
              <a:rPr lang="en-GB" dirty="0"/>
              <a:t>Microbial Activity</a:t>
            </a:r>
          </a:p>
          <a:p>
            <a:pPr lvl="1"/>
            <a:r>
              <a:rPr lang="en-GB" dirty="0"/>
              <a:t>Organic matter serves as a food source for soil microorganisms, fostering a diverse and active microbial community. These microbes play key roles in nutrient cycling and organic matter decomposition.</a:t>
            </a:r>
          </a:p>
          <a:p>
            <a:r>
              <a:rPr lang="en-GB" dirty="0"/>
              <a:t>Carbon Sequestration</a:t>
            </a:r>
          </a:p>
          <a:p>
            <a:pPr lvl="1"/>
            <a:r>
              <a:rPr lang="en-GB" dirty="0"/>
              <a:t>Soil organic matter stores carbon, helping to mitigate climate change by reducing atmospheric carbon dioxide levels.</a:t>
            </a:r>
          </a:p>
        </p:txBody>
      </p:sp>
    </p:spTree>
    <p:extLst>
      <p:ext uri="{BB962C8B-B14F-4D97-AF65-F5344CB8AC3E}">
        <p14:creationId xmlns:p14="http://schemas.microsoft.com/office/powerpoint/2010/main" val="1996330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886F-98F0-8DFE-47FE-3A4C89E1CDDA}"/>
              </a:ext>
            </a:extLst>
          </p:cNvPr>
          <p:cNvSpPr>
            <a:spLocks noGrp="1"/>
          </p:cNvSpPr>
          <p:nvPr>
            <p:ph type="title"/>
          </p:nvPr>
        </p:nvSpPr>
        <p:spPr/>
        <p:txBody>
          <a:bodyPr/>
          <a:lstStyle/>
          <a:p>
            <a:r>
              <a:rPr lang="en-GB" dirty="0"/>
              <a:t>Soil Organic Matter</a:t>
            </a:r>
          </a:p>
        </p:txBody>
      </p:sp>
      <p:sp>
        <p:nvSpPr>
          <p:cNvPr id="3" name="Content Placeholder 2">
            <a:extLst>
              <a:ext uri="{FF2B5EF4-FFF2-40B4-BE49-F238E27FC236}">
                <a16:creationId xmlns:a16="http://schemas.microsoft.com/office/drawing/2014/main" id="{6F1F4B69-F024-DDF8-2BD1-ACB2606ACDF8}"/>
              </a:ext>
            </a:extLst>
          </p:cNvPr>
          <p:cNvSpPr>
            <a:spLocks noGrp="1"/>
          </p:cNvSpPr>
          <p:nvPr>
            <p:ph idx="1"/>
          </p:nvPr>
        </p:nvSpPr>
        <p:spPr>
          <a:xfrm>
            <a:off x="838203" y="1825627"/>
            <a:ext cx="10515600" cy="1205672"/>
          </a:xfrm>
        </p:spPr>
        <p:txBody>
          <a:bodyPr/>
          <a:lstStyle/>
          <a:p>
            <a:r>
              <a:rPr lang="en-GB" dirty="0"/>
              <a:t>A significant increase in Soil Organic Matter content (p=0.003)</a:t>
            </a:r>
          </a:p>
          <a:p>
            <a:r>
              <a:rPr lang="en-GB" dirty="0"/>
              <a:t>Sea2Soil soils had a SOM of 9.1% Vs the control soils at 6.7%</a:t>
            </a:r>
          </a:p>
        </p:txBody>
      </p:sp>
      <p:pic>
        <p:nvPicPr>
          <p:cNvPr id="4" name="Picture 3">
            <a:extLst>
              <a:ext uri="{FF2B5EF4-FFF2-40B4-BE49-F238E27FC236}">
                <a16:creationId xmlns:a16="http://schemas.microsoft.com/office/drawing/2014/main" id="{1BD375EB-E997-3DD4-BCED-6454CCFB9488}"/>
              </a:ext>
            </a:extLst>
          </p:cNvPr>
          <p:cNvPicPr>
            <a:picLocks noChangeAspect="1"/>
          </p:cNvPicPr>
          <p:nvPr/>
        </p:nvPicPr>
        <p:blipFill>
          <a:blip r:embed="rId2"/>
          <a:stretch>
            <a:fillRect/>
          </a:stretch>
        </p:blipFill>
        <p:spPr>
          <a:xfrm>
            <a:off x="838197" y="2875211"/>
            <a:ext cx="5178906" cy="3713177"/>
          </a:xfrm>
          <a:prstGeom prst="rect">
            <a:avLst/>
          </a:prstGeom>
        </p:spPr>
      </p:pic>
      <p:pic>
        <p:nvPicPr>
          <p:cNvPr id="5" name="Picture 4">
            <a:extLst>
              <a:ext uri="{FF2B5EF4-FFF2-40B4-BE49-F238E27FC236}">
                <a16:creationId xmlns:a16="http://schemas.microsoft.com/office/drawing/2014/main" id="{67A4E180-C810-31BA-E6E7-21A84535B302}"/>
              </a:ext>
            </a:extLst>
          </p:cNvPr>
          <p:cNvPicPr>
            <a:picLocks noChangeAspect="1"/>
          </p:cNvPicPr>
          <p:nvPr/>
        </p:nvPicPr>
        <p:blipFill>
          <a:blip r:embed="rId3"/>
          <a:stretch>
            <a:fillRect/>
          </a:stretch>
        </p:blipFill>
        <p:spPr>
          <a:xfrm>
            <a:off x="6096001" y="2875211"/>
            <a:ext cx="5528062" cy="3731860"/>
          </a:xfrm>
          <a:prstGeom prst="rect">
            <a:avLst/>
          </a:prstGeom>
        </p:spPr>
      </p:pic>
    </p:spTree>
    <p:extLst>
      <p:ext uri="{BB962C8B-B14F-4D97-AF65-F5344CB8AC3E}">
        <p14:creationId xmlns:p14="http://schemas.microsoft.com/office/powerpoint/2010/main" val="3157069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F297E-B772-891C-4BA6-FA008513F6F7}"/>
              </a:ext>
            </a:extLst>
          </p:cNvPr>
          <p:cNvSpPr>
            <a:spLocks noGrp="1"/>
          </p:cNvSpPr>
          <p:nvPr>
            <p:ph type="title"/>
          </p:nvPr>
        </p:nvSpPr>
        <p:spPr/>
        <p:txBody>
          <a:bodyPr/>
          <a:lstStyle/>
          <a:p>
            <a:r>
              <a:rPr lang="en-GB" dirty="0"/>
              <a:t>Total Soil Carbon Content</a:t>
            </a:r>
          </a:p>
        </p:txBody>
      </p:sp>
      <p:sp>
        <p:nvSpPr>
          <p:cNvPr id="3" name="Content Placeholder 2">
            <a:extLst>
              <a:ext uri="{FF2B5EF4-FFF2-40B4-BE49-F238E27FC236}">
                <a16:creationId xmlns:a16="http://schemas.microsoft.com/office/drawing/2014/main" id="{2F645F7C-E8ED-1507-FE40-A3A3890EAB0B}"/>
              </a:ext>
            </a:extLst>
          </p:cNvPr>
          <p:cNvSpPr>
            <a:spLocks noGrp="1"/>
          </p:cNvSpPr>
          <p:nvPr>
            <p:ph idx="1"/>
          </p:nvPr>
        </p:nvSpPr>
        <p:spPr/>
        <p:txBody>
          <a:bodyPr>
            <a:normAutofit fontScale="85000" lnSpcReduction="10000"/>
          </a:bodyPr>
          <a:lstStyle/>
          <a:p>
            <a:pPr marL="0" indent="0">
              <a:buNone/>
            </a:pPr>
            <a:r>
              <a:rPr lang="en-GB" dirty="0"/>
              <a:t>Total soil carbon refers to the sum of all carbon forms found within the soil. It is a key indicator of soil health and fertility, contributing to various soil functions and ecosystem services. Total soil carbon is composed of two main fractions:</a:t>
            </a:r>
          </a:p>
          <a:p>
            <a:r>
              <a:rPr lang="en-GB" b="1" dirty="0"/>
              <a:t>1. Soil Organic Carbon (SOC)</a:t>
            </a:r>
          </a:p>
          <a:p>
            <a:pPr marL="0" indent="0">
              <a:buNone/>
            </a:pPr>
            <a:r>
              <a:rPr lang="en-GB" dirty="0"/>
              <a:t>SOC is the carbon component of soil organic matter (SOM). It includes:</a:t>
            </a:r>
          </a:p>
          <a:p>
            <a:pPr lvl="1">
              <a:buFont typeface="Arial" panose="020B0604020202020204" pitchFamily="34" charset="0"/>
              <a:buChar char="•"/>
            </a:pPr>
            <a:r>
              <a:rPr lang="en-GB" b="1" dirty="0"/>
              <a:t>Living Organisms</a:t>
            </a:r>
            <a:r>
              <a:rPr lang="en-GB" dirty="0"/>
              <a:t>: Microorganisms, roots, insects, and other fauna.</a:t>
            </a:r>
          </a:p>
          <a:p>
            <a:pPr lvl="1">
              <a:buFont typeface="Arial" panose="020B0604020202020204" pitchFamily="34" charset="0"/>
              <a:buChar char="•"/>
            </a:pPr>
            <a:r>
              <a:rPr lang="en-GB" b="1" dirty="0"/>
              <a:t>Dead Organic Material</a:t>
            </a:r>
            <a:r>
              <a:rPr lang="en-GB" dirty="0"/>
              <a:t>: Partially decomposed plant and animal residues.</a:t>
            </a:r>
          </a:p>
          <a:p>
            <a:pPr lvl="1">
              <a:buFont typeface="Arial" panose="020B0604020202020204" pitchFamily="34" charset="0"/>
              <a:buChar char="•"/>
            </a:pPr>
            <a:r>
              <a:rPr lang="en-GB" b="1" dirty="0"/>
              <a:t>Humus</a:t>
            </a:r>
            <a:r>
              <a:rPr lang="en-GB" dirty="0"/>
              <a:t>: Stable, fully decomposed organic matter.</a:t>
            </a:r>
          </a:p>
          <a:p>
            <a:r>
              <a:rPr lang="en-GB" b="1" dirty="0"/>
              <a:t>2. Soil Inorganic Carbon (SIC)</a:t>
            </a:r>
          </a:p>
          <a:p>
            <a:pPr marL="0" indent="0">
              <a:buNone/>
            </a:pPr>
            <a:r>
              <a:rPr lang="en-GB" dirty="0"/>
              <a:t>SIC is the carbon found in mineral forms, primarily as carbonates, including:</a:t>
            </a:r>
          </a:p>
          <a:p>
            <a:pPr lvl="1">
              <a:buFont typeface="Arial" panose="020B0604020202020204" pitchFamily="34" charset="0"/>
              <a:buChar char="•"/>
            </a:pPr>
            <a:r>
              <a:rPr lang="en-GB" b="1" dirty="0"/>
              <a:t>Carbonates</a:t>
            </a:r>
            <a:r>
              <a:rPr lang="en-GB" dirty="0"/>
              <a:t>: Such as calcium carbonate (CaCO3) and magnesium carbonate (MgCO3).</a:t>
            </a:r>
          </a:p>
          <a:p>
            <a:pPr lvl="1">
              <a:buFont typeface="Arial" panose="020B0604020202020204" pitchFamily="34" charset="0"/>
              <a:buChar char="•"/>
            </a:pPr>
            <a:r>
              <a:rPr lang="en-GB" b="1" dirty="0"/>
              <a:t>Bicarbonates</a:t>
            </a:r>
            <a:r>
              <a:rPr lang="en-GB" dirty="0"/>
              <a:t>: Present in soils with alkaline pH, typically in arid and semi-arid regions.</a:t>
            </a:r>
          </a:p>
          <a:p>
            <a:pPr marL="0" indent="0">
              <a:buNone/>
            </a:pPr>
            <a:endParaRPr lang="en-GB" dirty="0"/>
          </a:p>
        </p:txBody>
      </p:sp>
    </p:spTree>
    <p:extLst>
      <p:ext uri="{BB962C8B-B14F-4D97-AF65-F5344CB8AC3E}">
        <p14:creationId xmlns:p14="http://schemas.microsoft.com/office/powerpoint/2010/main" val="2852630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F029-AC7A-E8FA-1251-C58CEE75C50A}"/>
              </a:ext>
            </a:extLst>
          </p:cNvPr>
          <p:cNvSpPr>
            <a:spLocks noGrp="1"/>
          </p:cNvSpPr>
          <p:nvPr>
            <p:ph type="title"/>
          </p:nvPr>
        </p:nvSpPr>
        <p:spPr/>
        <p:txBody>
          <a:bodyPr/>
          <a:lstStyle/>
          <a:p>
            <a:r>
              <a:rPr lang="en-GB" dirty="0"/>
              <a:t>Total Soil Carbon Content</a:t>
            </a:r>
          </a:p>
        </p:txBody>
      </p:sp>
      <p:sp>
        <p:nvSpPr>
          <p:cNvPr id="3" name="Content Placeholder 2">
            <a:extLst>
              <a:ext uri="{FF2B5EF4-FFF2-40B4-BE49-F238E27FC236}">
                <a16:creationId xmlns:a16="http://schemas.microsoft.com/office/drawing/2014/main" id="{583C70D3-862F-0BCB-B42D-ABA6803AF21B}"/>
              </a:ext>
            </a:extLst>
          </p:cNvPr>
          <p:cNvSpPr>
            <a:spLocks noGrp="1"/>
          </p:cNvSpPr>
          <p:nvPr>
            <p:ph idx="1"/>
          </p:nvPr>
        </p:nvSpPr>
        <p:spPr>
          <a:xfrm>
            <a:off x="838202" y="1825627"/>
            <a:ext cx="10515599" cy="1359720"/>
          </a:xfrm>
        </p:spPr>
        <p:txBody>
          <a:bodyPr>
            <a:normAutofit fontScale="92500"/>
          </a:bodyPr>
          <a:lstStyle/>
          <a:p>
            <a:r>
              <a:rPr lang="en-GB" dirty="0"/>
              <a:t>Sea2Soil soils had a TOC of 4.65% Vs the control soils at 3.45% (p = 0.003)</a:t>
            </a:r>
          </a:p>
          <a:p>
            <a:r>
              <a:rPr lang="en-GB" dirty="0"/>
              <a:t>The change of 1.2% is substantial considering the comparatively short time.</a:t>
            </a:r>
          </a:p>
        </p:txBody>
      </p:sp>
      <p:pic>
        <p:nvPicPr>
          <p:cNvPr id="6" name="Picture 5">
            <a:extLst>
              <a:ext uri="{FF2B5EF4-FFF2-40B4-BE49-F238E27FC236}">
                <a16:creationId xmlns:a16="http://schemas.microsoft.com/office/drawing/2014/main" id="{F83E1C06-E8BE-F219-EE65-CA4FBF09FB74}"/>
              </a:ext>
            </a:extLst>
          </p:cNvPr>
          <p:cNvPicPr>
            <a:picLocks noChangeAspect="1"/>
          </p:cNvPicPr>
          <p:nvPr/>
        </p:nvPicPr>
        <p:blipFill>
          <a:blip r:embed="rId2"/>
          <a:stretch>
            <a:fillRect/>
          </a:stretch>
        </p:blipFill>
        <p:spPr>
          <a:xfrm>
            <a:off x="6284258" y="3125613"/>
            <a:ext cx="5656995" cy="3603639"/>
          </a:xfrm>
          <a:prstGeom prst="rect">
            <a:avLst/>
          </a:prstGeom>
        </p:spPr>
      </p:pic>
      <p:pic>
        <p:nvPicPr>
          <p:cNvPr id="7" name="Picture 6">
            <a:extLst>
              <a:ext uri="{FF2B5EF4-FFF2-40B4-BE49-F238E27FC236}">
                <a16:creationId xmlns:a16="http://schemas.microsoft.com/office/drawing/2014/main" id="{4C0F645D-7D5C-7042-7E2B-231EF8FBC4E7}"/>
              </a:ext>
            </a:extLst>
          </p:cNvPr>
          <p:cNvPicPr>
            <a:picLocks noChangeAspect="1"/>
          </p:cNvPicPr>
          <p:nvPr/>
        </p:nvPicPr>
        <p:blipFill>
          <a:blip r:embed="rId3"/>
          <a:stretch>
            <a:fillRect/>
          </a:stretch>
        </p:blipFill>
        <p:spPr>
          <a:xfrm>
            <a:off x="672355" y="3121942"/>
            <a:ext cx="5235389" cy="3603639"/>
          </a:xfrm>
          <a:prstGeom prst="rect">
            <a:avLst/>
          </a:prstGeom>
        </p:spPr>
      </p:pic>
    </p:spTree>
    <p:extLst>
      <p:ext uri="{BB962C8B-B14F-4D97-AF65-F5344CB8AC3E}">
        <p14:creationId xmlns:p14="http://schemas.microsoft.com/office/powerpoint/2010/main" val="206441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EFB0-4EE9-524B-FC15-83A19FD1375F}"/>
              </a:ext>
            </a:extLst>
          </p:cNvPr>
          <p:cNvSpPr txBox="1">
            <a:spLocks noGrp="1"/>
          </p:cNvSpPr>
          <p:nvPr>
            <p:ph type="title"/>
          </p:nvPr>
        </p:nvSpPr>
        <p:spPr/>
        <p:txBody>
          <a:bodyPr/>
          <a:lstStyle/>
          <a:p>
            <a:pPr lvl="0"/>
            <a:r>
              <a:rPr lang="en-GB" dirty="0"/>
              <a:t>Soil Biology</a:t>
            </a:r>
          </a:p>
        </p:txBody>
      </p:sp>
      <p:sp>
        <p:nvSpPr>
          <p:cNvPr id="3" name="Content Placeholder 2">
            <a:extLst>
              <a:ext uri="{FF2B5EF4-FFF2-40B4-BE49-F238E27FC236}">
                <a16:creationId xmlns:a16="http://schemas.microsoft.com/office/drawing/2014/main" id="{F937A372-D3ED-4E66-D6FF-BC92645EB27E}"/>
              </a:ext>
            </a:extLst>
          </p:cNvPr>
          <p:cNvSpPr txBox="1">
            <a:spLocks noGrp="1"/>
          </p:cNvSpPr>
          <p:nvPr>
            <p:ph idx="1"/>
          </p:nvPr>
        </p:nvSpPr>
        <p:spPr/>
        <p:txBody>
          <a:bodyPr/>
          <a:lstStyle/>
          <a:p>
            <a:pPr lvl="0">
              <a:lnSpc>
                <a:spcPct val="70000"/>
              </a:lnSpc>
            </a:pPr>
            <a:r>
              <a:rPr lang="en-GB" sz="2600" dirty="0"/>
              <a:t>Increase Soil Biology is important for several reasons</a:t>
            </a:r>
          </a:p>
          <a:p>
            <a:pPr lvl="1">
              <a:lnSpc>
                <a:spcPct val="70000"/>
              </a:lnSpc>
            </a:pPr>
            <a:r>
              <a:rPr lang="en-GB" sz="2200" dirty="0"/>
              <a:t>Nutrient Cycling</a:t>
            </a:r>
          </a:p>
          <a:p>
            <a:pPr lvl="1">
              <a:lnSpc>
                <a:spcPct val="70000"/>
              </a:lnSpc>
            </a:pPr>
            <a:r>
              <a:rPr lang="en-GB" sz="2200" dirty="0"/>
              <a:t>Soil Health and Structure</a:t>
            </a:r>
          </a:p>
          <a:p>
            <a:pPr lvl="1">
              <a:lnSpc>
                <a:spcPct val="70000"/>
              </a:lnSpc>
            </a:pPr>
            <a:r>
              <a:rPr lang="en-GB" sz="2200" dirty="0"/>
              <a:t>Improved Rooting</a:t>
            </a:r>
          </a:p>
          <a:p>
            <a:pPr lvl="1">
              <a:lnSpc>
                <a:spcPct val="70000"/>
              </a:lnSpc>
            </a:pPr>
            <a:r>
              <a:rPr lang="en-GB" sz="2200" dirty="0"/>
              <a:t>Plant Health and Growth</a:t>
            </a:r>
          </a:p>
          <a:p>
            <a:pPr lvl="1">
              <a:lnSpc>
                <a:spcPct val="70000"/>
              </a:lnSpc>
            </a:pPr>
            <a:r>
              <a:rPr lang="en-GB" sz="2200" dirty="0"/>
              <a:t>Water Regulation</a:t>
            </a:r>
          </a:p>
          <a:p>
            <a:pPr lvl="1">
              <a:lnSpc>
                <a:spcPct val="70000"/>
              </a:lnSpc>
            </a:pPr>
            <a:r>
              <a:rPr lang="en-GB" sz="2200" dirty="0"/>
              <a:t>Disease Suppression</a:t>
            </a:r>
          </a:p>
          <a:p>
            <a:pPr lvl="1">
              <a:lnSpc>
                <a:spcPct val="70000"/>
              </a:lnSpc>
            </a:pPr>
            <a:r>
              <a:rPr lang="en-GB" sz="2200" dirty="0"/>
              <a:t>Decomposition and Organic Matter Breakdown</a:t>
            </a:r>
          </a:p>
          <a:p>
            <a:pPr lvl="1">
              <a:lnSpc>
                <a:spcPct val="70000"/>
              </a:lnSpc>
            </a:pPr>
            <a:r>
              <a:rPr lang="en-GB" sz="2200" dirty="0"/>
              <a:t>Carbon Sequestration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2EEB-4952-3D5D-6473-2916E5A14B6E}"/>
              </a:ext>
            </a:extLst>
          </p:cNvPr>
          <p:cNvSpPr>
            <a:spLocks noGrp="1"/>
          </p:cNvSpPr>
          <p:nvPr>
            <p:ph type="title"/>
          </p:nvPr>
        </p:nvSpPr>
        <p:spPr/>
        <p:txBody>
          <a:bodyPr/>
          <a:lstStyle/>
          <a:p>
            <a:r>
              <a:rPr lang="en-GB" dirty="0"/>
              <a:t>Initial results – Soil Life</a:t>
            </a:r>
          </a:p>
        </p:txBody>
      </p:sp>
      <p:pic>
        <p:nvPicPr>
          <p:cNvPr id="4" name="Picture 3">
            <a:extLst>
              <a:ext uri="{FF2B5EF4-FFF2-40B4-BE49-F238E27FC236}">
                <a16:creationId xmlns:a16="http://schemas.microsoft.com/office/drawing/2014/main" id="{79E35748-AC6F-727B-B305-84DB9AF2A6FC}"/>
              </a:ext>
            </a:extLst>
          </p:cNvPr>
          <p:cNvPicPr>
            <a:picLocks noChangeAspect="1"/>
          </p:cNvPicPr>
          <p:nvPr/>
        </p:nvPicPr>
        <p:blipFill>
          <a:blip r:embed="rId2"/>
          <a:stretch>
            <a:fillRect/>
          </a:stretch>
        </p:blipFill>
        <p:spPr>
          <a:xfrm>
            <a:off x="996254" y="1801905"/>
            <a:ext cx="10199492" cy="3993226"/>
          </a:xfrm>
          <a:prstGeom prst="rect">
            <a:avLst/>
          </a:prstGeom>
        </p:spPr>
      </p:pic>
    </p:spTree>
    <p:extLst>
      <p:ext uri="{BB962C8B-B14F-4D97-AF65-F5344CB8AC3E}">
        <p14:creationId xmlns:p14="http://schemas.microsoft.com/office/powerpoint/2010/main" val="1840938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6899-0761-561D-DFB3-3E394FA98A49}"/>
              </a:ext>
            </a:extLst>
          </p:cNvPr>
          <p:cNvSpPr>
            <a:spLocks noGrp="1"/>
          </p:cNvSpPr>
          <p:nvPr>
            <p:ph type="title"/>
          </p:nvPr>
        </p:nvSpPr>
        <p:spPr/>
        <p:txBody>
          <a:bodyPr/>
          <a:lstStyle/>
          <a:p>
            <a:r>
              <a:rPr lang="en-GB" dirty="0"/>
              <a:t>Initial Results - Rooting</a:t>
            </a:r>
          </a:p>
        </p:txBody>
      </p:sp>
      <p:pic>
        <p:nvPicPr>
          <p:cNvPr id="4" name="Picture 3">
            <a:extLst>
              <a:ext uri="{FF2B5EF4-FFF2-40B4-BE49-F238E27FC236}">
                <a16:creationId xmlns:a16="http://schemas.microsoft.com/office/drawing/2014/main" id="{5717E9D4-963F-EDBC-4780-2927376C4E86}"/>
              </a:ext>
            </a:extLst>
          </p:cNvPr>
          <p:cNvPicPr>
            <a:picLocks noChangeAspect="1"/>
          </p:cNvPicPr>
          <p:nvPr/>
        </p:nvPicPr>
        <p:blipFill>
          <a:blip r:embed="rId2"/>
          <a:stretch>
            <a:fillRect/>
          </a:stretch>
        </p:blipFill>
        <p:spPr>
          <a:xfrm>
            <a:off x="1047362" y="1763886"/>
            <a:ext cx="9696453" cy="4219571"/>
          </a:xfrm>
          <a:prstGeom prst="rect">
            <a:avLst/>
          </a:prstGeom>
          <a:noFill/>
          <a:ln cap="flat">
            <a:noFill/>
          </a:ln>
        </p:spPr>
      </p:pic>
    </p:spTree>
    <p:extLst>
      <p:ext uri="{BB962C8B-B14F-4D97-AF65-F5344CB8AC3E}">
        <p14:creationId xmlns:p14="http://schemas.microsoft.com/office/powerpoint/2010/main" val="3597711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2B9E-D0F4-4CAC-36B8-6A2BDF0303BC}"/>
              </a:ext>
            </a:extLst>
          </p:cNvPr>
          <p:cNvSpPr>
            <a:spLocks noGrp="1"/>
          </p:cNvSpPr>
          <p:nvPr>
            <p:ph type="title"/>
          </p:nvPr>
        </p:nvSpPr>
        <p:spPr/>
        <p:txBody>
          <a:bodyPr/>
          <a:lstStyle/>
          <a:p>
            <a:r>
              <a:rPr lang="en-GB" dirty="0"/>
              <a:t>Collaboration with Sutton Bonington</a:t>
            </a:r>
          </a:p>
        </p:txBody>
      </p:sp>
      <p:pic>
        <p:nvPicPr>
          <p:cNvPr id="5" name="Picture 4">
            <a:extLst>
              <a:ext uri="{FF2B5EF4-FFF2-40B4-BE49-F238E27FC236}">
                <a16:creationId xmlns:a16="http://schemas.microsoft.com/office/drawing/2014/main" id="{919408C8-91DE-8EFE-E793-ACD6473FD03A}"/>
              </a:ext>
            </a:extLst>
          </p:cNvPr>
          <p:cNvPicPr>
            <a:picLocks noChangeAspect="1"/>
          </p:cNvPicPr>
          <p:nvPr/>
        </p:nvPicPr>
        <p:blipFill>
          <a:blip r:embed="rId2"/>
          <a:stretch>
            <a:fillRect/>
          </a:stretch>
        </p:blipFill>
        <p:spPr>
          <a:xfrm>
            <a:off x="3017631" y="2517032"/>
            <a:ext cx="6156738" cy="2502300"/>
          </a:xfrm>
          <a:prstGeom prst="rect">
            <a:avLst/>
          </a:prstGeom>
        </p:spPr>
      </p:pic>
    </p:spTree>
    <p:extLst>
      <p:ext uri="{BB962C8B-B14F-4D97-AF65-F5344CB8AC3E}">
        <p14:creationId xmlns:p14="http://schemas.microsoft.com/office/powerpoint/2010/main" val="262405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5AFB-0F46-4DD8-48D2-5F96A2BF8CB9}"/>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D2517ACC-B8D7-E165-E97A-E7A64AE013C5}"/>
              </a:ext>
            </a:extLst>
          </p:cNvPr>
          <p:cNvSpPr>
            <a:spLocks noGrp="1"/>
          </p:cNvSpPr>
          <p:nvPr>
            <p:ph idx="1"/>
          </p:nvPr>
        </p:nvSpPr>
        <p:spPr/>
        <p:txBody>
          <a:bodyPr/>
          <a:lstStyle/>
          <a:p>
            <a:r>
              <a:rPr lang="en-GB" dirty="0"/>
              <a:t>To assess the effective impact of Sea2Soil on soil physical properties, biology and chemistry. </a:t>
            </a:r>
          </a:p>
          <a:p>
            <a:pPr lvl="1"/>
            <a:r>
              <a:rPr lang="en-GB" dirty="0"/>
              <a:t>By stimulating the soil microbial and mesofauna communities</a:t>
            </a:r>
          </a:p>
          <a:p>
            <a:pPr lvl="1"/>
            <a:endParaRPr lang="en-GB" dirty="0"/>
          </a:p>
          <a:p>
            <a:r>
              <a:rPr lang="en-GB" dirty="0"/>
              <a:t>Phase One</a:t>
            </a:r>
          </a:p>
          <a:p>
            <a:pPr lvl="1"/>
            <a:r>
              <a:rPr lang="en-GB" dirty="0"/>
              <a:t>Quantify</a:t>
            </a:r>
          </a:p>
          <a:p>
            <a:pPr lvl="2"/>
            <a:r>
              <a:rPr lang="en-GB" dirty="0"/>
              <a:t>Key physical, chemical and biological properties.</a:t>
            </a:r>
          </a:p>
          <a:p>
            <a:pPr lvl="2"/>
            <a:endParaRPr lang="en-GB" dirty="0"/>
          </a:p>
        </p:txBody>
      </p:sp>
    </p:spTree>
    <p:extLst>
      <p:ext uri="{BB962C8B-B14F-4D97-AF65-F5344CB8AC3E}">
        <p14:creationId xmlns:p14="http://schemas.microsoft.com/office/powerpoint/2010/main" val="1560185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AA53-A827-7DF6-AA37-B38915A4F41C}"/>
              </a:ext>
            </a:extLst>
          </p:cNvPr>
          <p:cNvSpPr>
            <a:spLocks noGrp="1"/>
          </p:cNvSpPr>
          <p:nvPr>
            <p:ph type="title"/>
          </p:nvPr>
        </p:nvSpPr>
        <p:spPr/>
        <p:txBody>
          <a:bodyPr/>
          <a:lstStyle/>
          <a:p>
            <a:r>
              <a:rPr lang="en-GB" dirty="0"/>
              <a:t>Farm Background</a:t>
            </a:r>
          </a:p>
        </p:txBody>
      </p:sp>
      <p:sp>
        <p:nvSpPr>
          <p:cNvPr id="3" name="Content Placeholder 2">
            <a:extLst>
              <a:ext uri="{FF2B5EF4-FFF2-40B4-BE49-F238E27FC236}">
                <a16:creationId xmlns:a16="http://schemas.microsoft.com/office/drawing/2014/main" id="{F0E637C5-9D62-C258-3B3F-2BCF8776506A}"/>
              </a:ext>
            </a:extLst>
          </p:cNvPr>
          <p:cNvSpPr>
            <a:spLocks noGrp="1"/>
          </p:cNvSpPr>
          <p:nvPr>
            <p:ph idx="1"/>
          </p:nvPr>
        </p:nvSpPr>
        <p:spPr/>
        <p:txBody>
          <a:bodyPr/>
          <a:lstStyle/>
          <a:p>
            <a:r>
              <a:rPr lang="en-GB" dirty="0"/>
              <a:t>Farms: </a:t>
            </a:r>
          </a:p>
          <a:p>
            <a:pPr lvl="1"/>
            <a:r>
              <a:rPr lang="en-GB" dirty="0"/>
              <a:t>Test Farm - </a:t>
            </a:r>
            <a:r>
              <a:rPr lang="en-GB" dirty="0" err="1"/>
              <a:t>Girsby</a:t>
            </a:r>
            <a:r>
              <a:rPr lang="en-GB" dirty="0"/>
              <a:t> Grange, Brugh on Bain LN8 6LA, been using Sea2Soil for 3 years</a:t>
            </a:r>
          </a:p>
          <a:p>
            <a:pPr lvl="1"/>
            <a:r>
              <a:rPr lang="en-GB" dirty="0"/>
              <a:t>Control Farm – Neighbouring farm, conventional “synthetic” farming</a:t>
            </a:r>
          </a:p>
          <a:p>
            <a:r>
              <a:rPr lang="en-GB" dirty="0"/>
              <a:t>Test Date: 31</a:t>
            </a:r>
            <a:r>
              <a:rPr lang="en-GB" baseline="30000" dirty="0"/>
              <a:t>st</a:t>
            </a:r>
            <a:r>
              <a:rPr lang="en-GB" dirty="0"/>
              <a:t> May 2024</a:t>
            </a:r>
          </a:p>
        </p:txBody>
      </p:sp>
    </p:spTree>
    <p:extLst>
      <p:ext uri="{BB962C8B-B14F-4D97-AF65-F5344CB8AC3E}">
        <p14:creationId xmlns:p14="http://schemas.microsoft.com/office/powerpoint/2010/main" val="762291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C33B-E9E9-03F8-3254-597B035E0AA3}"/>
              </a:ext>
            </a:extLst>
          </p:cNvPr>
          <p:cNvSpPr>
            <a:spLocks noGrp="1"/>
          </p:cNvSpPr>
          <p:nvPr>
            <p:ph type="title"/>
          </p:nvPr>
        </p:nvSpPr>
        <p:spPr/>
        <p:txBody>
          <a:bodyPr/>
          <a:lstStyle/>
          <a:p>
            <a:r>
              <a:rPr lang="en-GB" dirty="0"/>
              <a:t>Earthworms</a:t>
            </a:r>
          </a:p>
        </p:txBody>
      </p:sp>
      <p:sp>
        <p:nvSpPr>
          <p:cNvPr id="3" name="Content Placeholder 2">
            <a:extLst>
              <a:ext uri="{FF2B5EF4-FFF2-40B4-BE49-F238E27FC236}">
                <a16:creationId xmlns:a16="http://schemas.microsoft.com/office/drawing/2014/main" id="{737557F0-EA4E-5DD9-154B-4FEDD9C0D0F0}"/>
              </a:ext>
            </a:extLst>
          </p:cNvPr>
          <p:cNvSpPr>
            <a:spLocks noGrp="1"/>
          </p:cNvSpPr>
          <p:nvPr>
            <p:ph idx="1"/>
          </p:nvPr>
        </p:nvSpPr>
        <p:spPr>
          <a:xfrm>
            <a:off x="838203" y="1346548"/>
            <a:ext cx="10515600" cy="5267194"/>
          </a:xfrm>
        </p:spPr>
        <p:txBody>
          <a:bodyPr>
            <a:normAutofit/>
          </a:bodyPr>
          <a:lstStyle/>
          <a:p>
            <a:pPr marL="0" indent="0">
              <a:buNone/>
            </a:pPr>
            <a:r>
              <a:rPr lang="en-GB" sz="2000" dirty="0"/>
              <a:t>Play an essential role in agriculture due to several key functions</a:t>
            </a:r>
          </a:p>
          <a:p>
            <a:r>
              <a:rPr lang="en-GB" sz="2000" dirty="0"/>
              <a:t>Soil Aeration</a:t>
            </a:r>
          </a:p>
          <a:p>
            <a:pPr lvl="1"/>
            <a:r>
              <a:rPr lang="en-GB" sz="1600" dirty="0"/>
              <a:t>They create channels that allow air to reach the roots, promoting better rooting and healthier plants.</a:t>
            </a:r>
          </a:p>
          <a:p>
            <a:pPr lvl="1"/>
            <a:r>
              <a:rPr lang="en-GB" sz="1600" dirty="0"/>
              <a:t>Facilitating the infiltration of water, reducing water logging, soil erosion and runoff</a:t>
            </a:r>
          </a:p>
          <a:p>
            <a:r>
              <a:rPr lang="en-GB" sz="2000" dirty="0"/>
              <a:t>Nutrient Cycling</a:t>
            </a:r>
          </a:p>
          <a:p>
            <a:pPr lvl="1"/>
            <a:r>
              <a:rPr lang="en-GB" sz="1600" dirty="0"/>
              <a:t>Decomposition of organic material, consuming organic matter breaking it down to smaller forms</a:t>
            </a:r>
          </a:p>
          <a:p>
            <a:pPr lvl="1"/>
            <a:r>
              <a:rPr lang="en-GB" sz="1600" dirty="0"/>
              <a:t>Worm casts are rich in nutrients key to plant health such as nitrogen, phosphorous and potassium</a:t>
            </a:r>
          </a:p>
          <a:p>
            <a:r>
              <a:rPr lang="en-GB" sz="2000" dirty="0"/>
              <a:t>Improved Soil Structure</a:t>
            </a:r>
          </a:p>
          <a:p>
            <a:pPr lvl="1"/>
            <a:r>
              <a:rPr lang="en-GB" sz="1600" dirty="0"/>
              <a:t>Burrowing activity helps mix soil layers, bringing deeper soils to the surface</a:t>
            </a:r>
          </a:p>
          <a:p>
            <a:pPr lvl="1"/>
            <a:r>
              <a:rPr lang="en-GB" sz="1600" dirty="0"/>
              <a:t>Distributing organic matter throughout the soil profile</a:t>
            </a:r>
          </a:p>
          <a:p>
            <a:r>
              <a:rPr lang="en-GB" sz="2000" dirty="0"/>
              <a:t>Microbial Activity Stimulation </a:t>
            </a:r>
          </a:p>
          <a:p>
            <a:pPr lvl="1"/>
            <a:r>
              <a:rPr lang="en-GB" sz="1600" dirty="0"/>
              <a:t>Earthworm castings contain a high concentration of beneficial microbes. These microbes play a critical role in further breaking down organic matter and releasing nutrients, enhancing soil health and fertility.</a:t>
            </a:r>
          </a:p>
          <a:p>
            <a:r>
              <a:rPr lang="en-GB" sz="2000" dirty="0"/>
              <a:t>Carbon Sequestration</a:t>
            </a:r>
          </a:p>
          <a:p>
            <a:pPr lvl="1"/>
            <a:r>
              <a:rPr lang="en-GB" sz="1600" dirty="0"/>
              <a:t>By breaking down organic matter and incorporating it into the soil, earthworms help in sequestering carbon. This process can contribute to mitigating climate change by storing carbon in the soil.</a:t>
            </a:r>
          </a:p>
          <a:p>
            <a:pPr marL="0" indent="0">
              <a:buNone/>
            </a:pPr>
            <a:endParaRPr lang="en-GB" sz="2000" dirty="0"/>
          </a:p>
        </p:txBody>
      </p:sp>
    </p:spTree>
    <p:extLst>
      <p:ext uri="{BB962C8B-B14F-4D97-AF65-F5344CB8AC3E}">
        <p14:creationId xmlns:p14="http://schemas.microsoft.com/office/powerpoint/2010/main" val="2987730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F3B8AB7A-2BD4-A2DB-863A-B83B23AF8995}"/>
              </a:ext>
            </a:extLst>
          </p:cNvPr>
          <p:cNvSpPr/>
          <p:nvPr/>
        </p:nvSpPr>
        <p:spPr>
          <a:xfrm>
            <a:off x="256558" y="3131327"/>
            <a:ext cx="1138066" cy="1184115"/>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CE63D52-8C43-F6BA-D3B6-52EC2E22CAA7}"/>
              </a:ext>
            </a:extLst>
          </p:cNvPr>
          <p:cNvSpPr>
            <a:spLocks noGrp="1"/>
          </p:cNvSpPr>
          <p:nvPr>
            <p:ph type="title"/>
          </p:nvPr>
        </p:nvSpPr>
        <p:spPr/>
        <p:txBody>
          <a:bodyPr/>
          <a:lstStyle/>
          <a:p>
            <a:r>
              <a:rPr lang="en-GB" dirty="0"/>
              <a:t>Soil with a High Earthworm Count</a:t>
            </a:r>
          </a:p>
        </p:txBody>
      </p:sp>
      <p:pic>
        <p:nvPicPr>
          <p:cNvPr id="5" name="Picture 4">
            <a:extLst>
              <a:ext uri="{FF2B5EF4-FFF2-40B4-BE49-F238E27FC236}">
                <a16:creationId xmlns:a16="http://schemas.microsoft.com/office/drawing/2014/main" id="{58D432A0-2EE8-F002-ECCE-B3F06BB47A00}"/>
              </a:ext>
            </a:extLst>
          </p:cNvPr>
          <p:cNvPicPr>
            <a:picLocks noChangeAspect="1"/>
          </p:cNvPicPr>
          <p:nvPr/>
        </p:nvPicPr>
        <p:blipFill>
          <a:blip r:embed="rId2"/>
          <a:stretch>
            <a:fillRect/>
          </a:stretch>
        </p:blipFill>
        <p:spPr>
          <a:xfrm>
            <a:off x="1633238" y="1601818"/>
            <a:ext cx="3653811" cy="4891053"/>
          </a:xfrm>
          <a:prstGeom prst="rect">
            <a:avLst/>
          </a:prstGeom>
        </p:spPr>
      </p:pic>
      <p:pic>
        <p:nvPicPr>
          <p:cNvPr id="7" name="Picture 6">
            <a:extLst>
              <a:ext uri="{FF2B5EF4-FFF2-40B4-BE49-F238E27FC236}">
                <a16:creationId xmlns:a16="http://schemas.microsoft.com/office/drawing/2014/main" id="{00A42F7E-22BF-7D81-3C03-3313935B3EAF}"/>
              </a:ext>
            </a:extLst>
          </p:cNvPr>
          <p:cNvPicPr>
            <a:picLocks noChangeAspect="1"/>
          </p:cNvPicPr>
          <p:nvPr/>
        </p:nvPicPr>
        <p:blipFill>
          <a:blip r:embed="rId3"/>
          <a:stretch>
            <a:fillRect/>
          </a:stretch>
        </p:blipFill>
        <p:spPr>
          <a:xfrm>
            <a:off x="6923679" y="1653292"/>
            <a:ext cx="3653812" cy="4876976"/>
          </a:xfrm>
          <a:prstGeom prst="rect">
            <a:avLst/>
          </a:prstGeom>
        </p:spPr>
      </p:pic>
      <p:sp>
        <p:nvSpPr>
          <p:cNvPr id="8" name="TextBox 7">
            <a:extLst>
              <a:ext uri="{FF2B5EF4-FFF2-40B4-BE49-F238E27FC236}">
                <a16:creationId xmlns:a16="http://schemas.microsoft.com/office/drawing/2014/main" id="{496EE828-FFE2-EA02-E0DE-9E4C13EDAD7B}"/>
              </a:ext>
            </a:extLst>
          </p:cNvPr>
          <p:cNvSpPr txBox="1"/>
          <p:nvPr/>
        </p:nvSpPr>
        <p:spPr>
          <a:xfrm>
            <a:off x="247825" y="3137905"/>
            <a:ext cx="1223585" cy="1169551"/>
          </a:xfrm>
          <a:prstGeom prst="rect">
            <a:avLst/>
          </a:prstGeom>
          <a:noFill/>
        </p:spPr>
        <p:txBody>
          <a:bodyPr wrap="square" rtlCol="0">
            <a:spAutoFit/>
          </a:bodyPr>
          <a:lstStyle/>
          <a:p>
            <a:r>
              <a:rPr lang="en-GB" sz="1400" dirty="0"/>
              <a:t>organic matter form the surface taken deep into the soil</a:t>
            </a:r>
          </a:p>
        </p:txBody>
      </p:sp>
      <p:cxnSp>
        <p:nvCxnSpPr>
          <p:cNvPr id="11" name="Straight Arrow Connector 10">
            <a:extLst>
              <a:ext uri="{FF2B5EF4-FFF2-40B4-BE49-F238E27FC236}">
                <a16:creationId xmlns:a16="http://schemas.microsoft.com/office/drawing/2014/main" id="{0F6CAF6C-E297-AFF4-668F-373833775E2B}"/>
              </a:ext>
            </a:extLst>
          </p:cNvPr>
          <p:cNvCxnSpPr>
            <a:cxnSpLocks/>
          </p:cNvCxnSpPr>
          <p:nvPr/>
        </p:nvCxnSpPr>
        <p:spPr>
          <a:xfrm flipV="1">
            <a:off x="1394624" y="3722680"/>
            <a:ext cx="2341917" cy="6579"/>
          </a:xfrm>
          <a:prstGeom prst="straightConnector1">
            <a:avLst/>
          </a:prstGeom>
          <a:ln w="50800">
            <a:solidFill>
              <a:schemeClr val="accent1">
                <a:lumMod val="40000"/>
                <a:lumOff val="60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6" name="Rectangle: Rounded Corners 15">
            <a:extLst>
              <a:ext uri="{FF2B5EF4-FFF2-40B4-BE49-F238E27FC236}">
                <a16:creationId xmlns:a16="http://schemas.microsoft.com/office/drawing/2014/main" id="{67CEC097-21FD-60A2-3C78-ABCA81E5382A}"/>
              </a:ext>
            </a:extLst>
          </p:cNvPr>
          <p:cNvSpPr/>
          <p:nvPr/>
        </p:nvSpPr>
        <p:spPr>
          <a:xfrm>
            <a:off x="5633355" y="3095618"/>
            <a:ext cx="1138066" cy="376377"/>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C3CF594F-F021-7565-0C7E-64143896F5E1}"/>
              </a:ext>
            </a:extLst>
          </p:cNvPr>
          <p:cNvSpPr txBox="1"/>
          <p:nvPr/>
        </p:nvSpPr>
        <p:spPr>
          <a:xfrm>
            <a:off x="5590596" y="3129919"/>
            <a:ext cx="1223585" cy="307777"/>
          </a:xfrm>
          <a:prstGeom prst="rect">
            <a:avLst/>
          </a:prstGeom>
          <a:noFill/>
        </p:spPr>
        <p:txBody>
          <a:bodyPr wrap="square" rtlCol="0">
            <a:spAutoFit/>
          </a:bodyPr>
          <a:lstStyle/>
          <a:p>
            <a:r>
              <a:rPr lang="en-GB" sz="1400" dirty="0"/>
              <a:t>Worm holes</a:t>
            </a:r>
          </a:p>
        </p:txBody>
      </p:sp>
      <p:cxnSp>
        <p:nvCxnSpPr>
          <p:cNvPr id="19" name="Straight Arrow Connector 18">
            <a:extLst>
              <a:ext uri="{FF2B5EF4-FFF2-40B4-BE49-F238E27FC236}">
                <a16:creationId xmlns:a16="http://schemas.microsoft.com/office/drawing/2014/main" id="{B7EBEE06-F6FD-D804-5ED6-6D1A5289A061}"/>
              </a:ext>
            </a:extLst>
          </p:cNvPr>
          <p:cNvCxnSpPr>
            <a:cxnSpLocks/>
          </p:cNvCxnSpPr>
          <p:nvPr/>
        </p:nvCxnSpPr>
        <p:spPr>
          <a:xfrm flipH="1">
            <a:off x="4282550" y="3437696"/>
            <a:ext cx="1350805" cy="693550"/>
          </a:xfrm>
          <a:prstGeom prst="straightConnector1">
            <a:avLst/>
          </a:prstGeom>
          <a:ln w="50800">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66F9D57D-5CD6-2435-2F79-A556FD0E1125}"/>
              </a:ext>
            </a:extLst>
          </p:cNvPr>
          <p:cNvCxnSpPr>
            <a:cxnSpLocks/>
          </p:cNvCxnSpPr>
          <p:nvPr/>
        </p:nvCxnSpPr>
        <p:spPr>
          <a:xfrm>
            <a:off x="6696829" y="3283806"/>
            <a:ext cx="1638026" cy="222490"/>
          </a:xfrm>
          <a:prstGeom prst="straightConnector1">
            <a:avLst/>
          </a:prstGeom>
          <a:ln w="50800">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6" name="Rectangle: Rounded Corners 25">
            <a:extLst>
              <a:ext uri="{FF2B5EF4-FFF2-40B4-BE49-F238E27FC236}">
                <a16:creationId xmlns:a16="http://schemas.microsoft.com/office/drawing/2014/main" id="{19FA5A0A-2727-EF3C-A453-A243CA4D5B7D}"/>
              </a:ext>
            </a:extLst>
          </p:cNvPr>
          <p:cNvSpPr/>
          <p:nvPr/>
        </p:nvSpPr>
        <p:spPr>
          <a:xfrm>
            <a:off x="10754616" y="3688379"/>
            <a:ext cx="1138066" cy="627063"/>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229275A-AACA-E307-CAC6-4470F72D7DF2}"/>
              </a:ext>
            </a:extLst>
          </p:cNvPr>
          <p:cNvSpPr txBox="1"/>
          <p:nvPr/>
        </p:nvSpPr>
        <p:spPr>
          <a:xfrm>
            <a:off x="10877964" y="3740300"/>
            <a:ext cx="951677" cy="523220"/>
          </a:xfrm>
          <a:prstGeom prst="rect">
            <a:avLst/>
          </a:prstGeom>
          <a:noFill/>
        </p:spPr>
        <p:txBody>
          <a:bodyPr wrap="square" rtlCol="0">
            <a:spAutoFit/>
          </a:bodyPr>
          <a:lstStyle/>
          <a:p>
            <a:r>
              <a:rPr lang="en-GB" sz="1400" dirty="0"/>
              <a:t>Healthy worms</a:t>
            </a:r>
          </a:p>
        </p:txBody>
      </p:sp>
      <p:cxnSp>
        <p:nvCxnSpPr>
          <p:cNvPr id="28" name="Straight Arrow Connector 27">
            <a:extLst>
              <a:ext uri="{FF2B5EF4-FFF2-40B4-BE49-F238E27FC236}">
                <a16:creationId xmlns:a16="http://schemas.microsoft.com/office/drawing/2014/main" id="{E8EB9C75-088C-0DDE-42E0-DFD1B1492525}"/>
              </a:ext>
            </a:extLst>
          </p:cNvPr>
          <p:cNvCxnSpPr>
            <a:cxnSpLocks/>
          </p:cNvCxnSpPr>
          <p:nvPr/>
        </p:nvCxnSpPr>
        <p:spPr>
          <a:xfrm flipH="1" flipV="1">
            <a:off x="9525548" y="3784471"/>
            <a:ext cx="1288385" cy="132274"/>
          </a:xfrm>
          <a:prstGeom prst="straightConnector1">
            <a:avLst/>
          </a:prstGeom>
          <a:ln w="50800">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0" name="Rectangle: Rounded Corners 29">
            <a:extLst>
              <a:ext uri="{FF2B5EF4-FFF2-40B4-BE49-F238E27FC236}">
                <a16:creationId xmlns:a16="http://schemas.microsoft.com/office/drawing/2014/main" id="{80496FB4-5BC4-4C79-5269-F9B42B4D4A57}"/>
              </a:ext>
            </a:extLst>
          </p:cNvPr>
          <p:cNvSpPr/>
          <p:nvPr/>
        </p:nvSpPr>
        <p:spPr>
          <a:xfrm>
            <a:off x="5558763" y="4717282"/>
            <a:ext cx="1138066" cy="867794"/>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DA313BB1-0A61-98E9-5874-A4808B42F279}"/>
              </a:ext>
            </a:extLst>
          </p:cNvPr>
          <p:cNvSpPr txBox="1"/>
          <p:nvPr/>
        </p:nvSpPr>
        <p:spPr>
          <a:xfrm>
            <a:off x="5682111" y="4769203"/>
            <a:ext cx="951677" cy="738664"/>
          </a:xfrm>
          <a:prstGeom prst="rect">
            <a:avLst/>
          </a:prstGeom>
          <a:noFill/>
        </p:spPr>
        <p:txBody>
          <a:bodyPr wrap="square" rtlCol="0">
            <a:spAutoFit/>
          </a:bodyPr>
          <a:lstStyle/>
          <a:p>
            <a:r>
              <a:rPr lang="en-GB" sz="1400" dirty="0"/>
              <a:t>Overall soil structure</a:t>
            </a:r>
          </a:p>
        </p:txBody>
      </p:sp>
      <p:cxnSp>
        <p:nvCxnSpPr>
          <p:cNvPr id="32" name="Straight Arrow Connector 31">
            <a:extLst>
              <a:ext uri="{FF2B5EF4-FFF2-40B4-BE49-F238E27FC236}">
                <a16:creationId xmlns:a16="http://schemas.microsoft.com/office/drawing/2014/main" id="{AE693A9A-23BE-081E-F47D-7D32553C6C18}"/>
              </a:ext>
            </a:extLst>
          </p:cNvPr>
          <p:cNvCxnSpPr>
            <a:cxnSpLocks/>
            <a:stCxn id="30" idx="1"/>
          </p:cNvCxnSpPr>
          <p:nvPr/>
        </p:nvCxnSpPr>
        <p:spPr>
          <a:xfrm flipH="1" flipV="1">
            <a:off x="3736541" y="4664098"/>
            <a:ext cx="1822222" cy="487081"/>
          </a:xfrm>
          <a:prstGeom prst="straightConnector1">
            <a:avLst/>
          </a:prstGeom>
          <a:ln w="50800">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5BDB2A62-32D8-34EE-D2BA-3EF0560017A1}"/>
              </a:ext>
            </a:extLst>
          </p:cNvPr>
          <p:cNvCxnSpPr>
            <a:cxnSpLocks/>
            <a:stCxn id="30" idx="3"/>
          </p:cNvCxnSpPr>
          <p:nvPr/>
        </p:nvCxnSpPr>
        <p:spPr>
          <a:xfrm flipV="1">
            <a:off x="6696829" y="4023732"/>
            <a:ext cx="1092017" cy="1127447"/>
          </a:xfrm>
          <a:prstGeom prst="straightConnector1">
            <a:avLst/>
          </a:prstGeom>
          <a:ln w="50800">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430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881</TotalTime>
  <Words>1269</Words>
  <Application>Microsoft Office PowerPoint</Application>
  <PresentationFormat>Widescreen</PresentationFormat>
  <Paragraphs>111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Soil Biology</vt:lpstr>
      <vt:lpstr>Initial results – Soil Life</vt:lpstr>
      <vt:lpstr>Initial Results - Rooting</vt:lpstr>
      <vt:lpstr>Collaboration with Sutton Bonington</vt:lpstr>
      <vt:lpstr>Background</vt:lpstr>
      <vt:lpstr>Farm Background</vt:lpstr>
      <vt:lpstr>Earthworms</vt:lpstr>
      <vt:lpstr>Soil with a High Earthworm Count</vt:lpstr>
      <vt:lpstr>Earthworms </vt:lpstr>
      <vt:lpstr>Earthworms</vt:lpstr>
      <vt:lpstr>Soil Porosity</vt:lpstr>
      <vt:lpstr>Why is Soil Porosity Important?</vt:lpstr>
      <vt:lpstr>Soil Porosity</vt:lpstr>
      <vt:lpstr>Soil Organic Matter</vt:lpstr>
      <vt:lpstr>The Importance of Soil Organic Matter</vt:lpstr>
      <vt:lpstr>Soil Organic Matter</vt:lpstr>
      <vt:lpstr>Total Soil Carbon Content</vt:lpstr>
      <vt:lpstr>Total Soil Carbon Content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Brown</dc:creator>
  <cp:lastModifiedBy>Liz Brown</cp:lastModifiedBy>
  <cp:revision>22</cp:revision>
  <dcterms:created xsi:type="dcterms:W3CDTF">2023-09-13T13:07:17Z</dcterms:created>
  <dcterms:modified xsi:type="dcterms:W3CDTF">2024-08-15T14:33:20Z</dcterms:modified>
</cp:coreProperties>
</file>