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53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u="sng">
                <a:solidFill>
                  <a:sysClr val="windowText" lastClr="000000"/>
                </a:solidFill>
              </a:rPr>
              <a:t>Number of Feeding Scars on OSR</a:t>
            </a:r>
            <a:r>
              <a:rPr lang="en-GB" u="sng" baseline="0">
                <a:solidFill>
                  <a:sysClr val="windowText" lastClr="000000"/>
                </a:solidFill>
              </a:rPr>
              <a:t> Plant Control Vs Treatment at 10L/Ha</a:t>
            </a:r>
            <a:endParaRPr lang="en-GB" u="sng">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'Feeding Scars Raw'!$A$4</c:f>
              <c:strCache>
                <c:ptCount val="1"/>
                <c:pt idx="0">
                  <c:v>Untreated</c:v>
                </c:pt>
              </c:strCache>
            </c:strRef>
          </c:tx>
          <c:spPr>
            <a:solidFill>
              <a:schemeClr val="accent1"/>
            </a:solidFill>
            <a:ln>
              <a:noFill/>
            </a:ln>
            <a:effectLst/>
          </c:spPr>
          <c:invertIfNegative val="0"/>
          <c:cat>
            <c:multiLvlStrRef>
              <c:f>'Feeding Scars Raw'!$B$2:$J$3</c:f>
              <c:multiLvlStrCache>
                <c:ptCount val="9"/>
                <c:lvl>
                  <c:pt idx="0">
                    <c:v>Day 1</c:v>
                  </c:pt>
                  <c:pt idx="1">
                    <c:v>Day 2</c:v>
                  </c:pt>
                  <c:pt idx="2">
                    <c:v>Day 7</c:v>
                  </c:pt>
                  <c:pt idx="3">
                    <c:v>Day 11</c:v>
                  </c:pt>
                  <c:pt idx="4">
                    <c:v>Day 12</c:v>
                  </c:pt>
                  <c:pt idx="5">
                    <c:v>Day 12</c:v>
                  </c:pt>
                  <c:pt idx="6">
                    <c:v>Day 12 </c:v>
                  </c:pt>
                  <c:pt idx="7">
                    <c:v>Day 16</c:v>
                  </c:pt>
                  <c:pt idx="8">
                    <c:v>Day 22</c:v>
                  </c:pt>
                </c:lvl>
                <c:lvl>
                  <c:pt idx="0">
                    <c:v>Cotyledons</c:v>
                  </c:pt>
                  <c:pt idx="5">
                    <c:v>Leaves</c:v>
                  </c:pt>
                  <c:pt idx="6">
                    <c:v>Stems</c:v>
                  </c:pt>
                </c:lvl>
              </c:multiLvlStrCache>
            </c:multiLvlStrRef>
          </c:cat>
          <c:val>
            <c:numRef>
              <c:f>'Feeding Scars Raw'!$B$4:$J$4</c:f>
              <c:numCache>
                <c:formatCode>General</c:formatCode>
                <c:ptCount val="9"/>
                <c:pt idx="0">
                  <c:v>0.5</c:v>
                </c:pt>
                <c:pt idx="1">
                  <c:v>0.75</c:v>
                </c:pt>
                <c:pt idx="2">
                  <c:v>2.2000000000000002</c:v>
                </c:pt>
                <c:pt idx="3">
                  <c:v>0</c:v>
                </c:pt>
                <c:pt idx="4">
                  <c:v>0</c:v>
                </c:pt>
                <c:pt idx="5">
                  <c:v>2</c:v>
                </c:pt>
                <c:pt idx="6">
                  <c:v>0.75</c:v>
                </c:pt>
                <c:pt idx="7">
                  <c:v>2.2000000000000002</c:v>
                </c:pt>
                <c:pt idx="8">
                  <c:v>7</c:v>
                </c:pt>
              </c:numCache>
            </c:numRef>
          </c:val>
          <c:extLst>
            <c:ext xmlns:c16="http://schemas.microsoft.com/office/drawing/2014/chart" uri="{C3380CC4-5D6E-409C-BE32-E72D297353CC}">
              <c16:uniqueId val="{00000000-89F7-4E5F-AEBE-59B280A97A79}"/>
            </c:ext>
          </c:extLst>
        </c:ser>
        <c:ser>
          <c:idx val="2"/>
          <c:order val="2"/>
          <c:tx>
            <c:strRef>
              <c:f>'Feeding Scars Raw'!$A$6</c:f>
              <c:strCache>
                <c:ptCount val="1"/>
                <c:pt idx="0">
                  <c:v>Treated 10L/Ha</c:v>
                </c:pt>
              </c:strCache>
            </c:strRef>
          </c:tx>
          <c:spPr>
            <a:solidFill>
              <a:schemeClr val="accent3"/>
            </a:solidFill>
            <a:ln>
              <a:noFill/>
            </a:ln>
            <a:effectLst/>
          </c:spPr>
          <c:invertIfNegative val="0"/>
          <c:cat>
            <c:multiLvlStrRef>
              <c:f>'Feeding Scars Raw'!$B$2:$J$3</c:f>
              <c:multiLvlStrCache>
                <c:ptCount val="9"/>
                <c:lvl>
                  <c:pt idx="0">
                    <c:v>Day 1</c:v>
                  </c:pt>
                  <c:pt idx="1">
                    <c:v>Day 2</c:v>
                  </c:pt>
                  <c:pt idx="2">
                    <c:v>Day 7</c:v>
                  </c:pt>
                  <c:pt idx="3">
                    <c:v>Day 11</c:v>
                  </c:pt>
                  <c:pt idx="4">
                    <c:v>Day 12</c:v>
                  </c:pt>
                  <c:pt idx="5">
                    <c:v>Day 12</c:v>
                  </c:pt>
                  <c:pt idx="6">
                    <c:v>Day 12 </c:v>
                  </c:pt>
                  <c:pt idx="7">
                    <c:v>Day 16</c:v>
                  </c:pt>
                  <c:pt idx="8">
                    <c:v>Day 22</c:v>
                  </c:pt>
                </c:lvl>
                <c:lvl>
                  <c:pt idx="0">
                    <c:v>Cotyledons</c:v>
                  </c:pt>
                  <c:pt idx="5">
                    <c:v>Leaves</c:v>
                  </c:pt>
                  <c:pt idx="6">
                    <c:v>Stems</c:v>
                  </c:pt>
                </c:lvl>
              </c:multiLvlStrCache>
            </c:multiLvlStrRef>
          </c:cat>
          <c:val>
            <c:numRef>
              <c:f>'Feeding Scars Raw'!$B$6:$J$6</c:f>
              <c:numCache>
                <c:formatCode>General</c:formatCode>
                <c:ptCount val="9"/>
                <c:pt idx="0">
                  <c:v>0.5</c:v>
                </c:pt>
                <c:pt idx="1">
                  <c:v>0.6</c:v>
                </c:pt>
                <c:pt idx="2">
                  <c:v>1.5</c:v>
                </c:pt>
                <c:pt idx="3">
                  <c:v>0</c:v>
                </c:pt>
                <c:pt idx="4">
                  <c:v>0.2</c:v>
                </c:pt>
                <c:pt idx="5">
                  <c:v>0.2</c:v>
                </c:pt>
                <c:pt idx="6">
                  <c:v>0</c:v>
                </c:pt>
                <c:pt idx="7">
                  <c:v>1.2</c:v>
                </c:pt>
                <c:pt idx="8">
                  <c:v>2.9</c:v>
                </c:pt>
              </c:numCache>
            </c:numRef>
          </c:val>
          <c:extLst>
            <c:ext xmlns:c16="http://schemas.microsoft.com/office/drawing/2014/chart" uri="{C3380CC4-5D6E-409C-BE32-E72D297353CC}">
              <c16:uniqueId val="{00000001-89F7-4E5F-AEBE-59B280A97A79}"/>
            </c:ext>
          </c:extLst>
        </c:ser>
        <c:dLbls>
          <c:showLegendKey val="0"/>
          <c:showVal val="0"/>
          <c:showCatName val="0"/>
          <c:showSerName val="0"/>
          <c:showPercent val="0"/>
          <c:showBubbleSize val="0"/>
        </c:dLbls>
        <c:gapWidth val="219"/>
        <c:overlap val="-27"/>
        <c:axId val="1464885424"/>
        <c:axId val="1464888784"/>
        <c:extLst>
          <c:ext xmlns:c15="http://schemas.microsoft.com/office/drawing/2012/chart" uri="{02D57815-91ED-43cb-92C2-25804820EDAC}">
            <c15:filteredBarSeries>
              <c15:ser>
                <c:idx val="1"/>
                <c:order val="1"/>
                <c:tx>
                  <c:strRef>
                    <c:extLst>
                      <c:ext uri="{02D57815-91ED-43cb-92C2-25804820EDAC}">
                        <c15:formulaRef>
                          <c15:sqref>'Feeding Scars Raw'!$A$5</c15:sqref>
                        </c15:formulaRef>
                      </c:ext>
                    </c:extLst>
                    <c:strCache>
                      <c:ptCount val="1"/>
                      <c:pt idx="0">
                        <c:v>Half Rate Treated 5L/Ha</c:v>
                      </c:pt>
                    </c:strCache>
                  </c:strRef>
                </c:tx>
                <c:spPr>
                  <a:solidFill>
                    <a:schemeClr val="accent2"/>
                  </a:solidFill>
                  <a:ln>
                    <a:noFill/>
                  </a:ln>
                  <a:effectLst/>
                </c:spPr>
                <c:invertIfNegative val="0"/>
                <c:cat>
                  <c:multiLvlStrRef>
                    <c:extLst>
                      <c:ext uri="{02D57815-91ED-43cb-92C2-25804820EDAC}">
                        <c15:formulaRef>
                          <c15:sqref>'Feeding Scars Raw'!$B$2:$J$3</c15:sqref>
                        </c15:formulaRef>
                      </c:ext>
                    </c:extLst>
                    <c:multiLvlStrCache>
                      <c:ptCount val="9"/>
                      <c:lvl>
                        <c:pt idx="0">
                          <c:v>Day 1</c:v>
                        </c:pt>
                        <c:pt idx="1">
                          <c:v>Day 2</c:v>
                        </c:pt>
                        <c:pt idx="2">
                          <c:v>Day 7</c:v>
                        </c:pt>
                        <c:pt idx="3">
                          <c:v>Day 11</c:v>
                        </c:pt>
                        <c:pt idx="4">
                          <c:v>Day 12</c:v>
                        </c:pt>
                        <c:pt idx="5">
                          <c:v>Day 12</c:v>
                        </c:pt>
                        <c:pt idx="6">
                          <c:v>Day 12 </c:v>
                        </c:pt>
                        <c:pt idx="7">
                          <c:v>Day 16</c:v>
                        </c:pt>
                        <c:pt idx="8">
                          <c:v>Day 22</c:v>
                        </c:pt>
                      </c:lvl>
                      <c:lvl>
                        <c:pt idx="0">
                          <c:v>Cotyledons</c:v>
                        </c:pt>
                        <c:pt idx="5">
                          <c:v>Leaves</c:v>
                        </c:pt>
                        <c:pt idx="6">
                          <c:v>Stems</c:v>
                        </c:pt>
                      </c:lvl>
                    </c:multiLvlStrCache>
                  </c:multiLvlStrRef>
                </c:cat>
                <c:val>
                  <c:numRef>
                    <c:extLst>
                      <c:ext uri="{02D57815-91ED-43cb-92C2-25804820EDAC}">
                        <c15:formulaRef>
                          <c15:sqref>'Feeding Scars Raw'!$B$5:$J$5</c15:sqref>
                        </c15:formulaRef>
                      </c:ext>
                    </c:extLst>
                    <c:numCache>
                      <c:formatCode>General</c:formatCode>
                      <c:ptCount val="9"/>
                      <c:pt idx="0">
                        <c:v>0.4</c:v>
                      </c:pt>
                      <c:pt idx="1">
                        <c:v>0.5</c:v>
                      </c:pt>
                      <c:pt idx="2">
                        <c:v>1.5</c:v>
                      </c:pt>
                      <c:pt idx="3">
                        <c:v>0.4</c:v>
                      </c:pt>
                      <c:pt idx="4">
                        <c:v>1.2</c:v>
                      </c:pt>
                      <c:pt idx="5">
                        <c:v>0</c:v>
                      </c:pt>
                      <c:pt idx="6">
                        <c:v>0.2</c:v>
                      </c:pt>
                      <c:pt idx="7">
                        <c:v>1</c:v>
                      </c:pt>
                      <c:pt idx="8">
                        <c:v>1.9</c:v>
                      </c:pt>
                    </c:numCache>
                  </c:numRef>
                </c:val>
                <c:extLst>
                  <c:ext xmlns:c16="http://schemas.microsoft.com/office/drawing/2014/chart" uri="{C3380CC4-5D6E-409C-BE32-E72D297353CC}">
                    <c16:uniqueId val="{00000002-89F7-4E5F-AEBE-59B280A97A79}"/>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'Feeding Scars Raw'!$A$7</c15:sqref>
                        </c15:formulaRef>
                      </c:ext>
                    </c:extLst>
                    <c:strCache>
                      <c:ptCount val="1"/>
                      <c:pt idx="0">
                        <c:v>Double Treated 20L/Ha</c:v>
                      </c:pt>
                    </c:strCache>
                  </c:strRef>
                </c:tx>
                <c:spPr>
                  <a:solidFill>
                    <a:schemeClr val="accent4"/>
                  </a:solidFill>
                  <a:ln>
                    <a:noFill/>
                  </a:ln>
                  <a:effectLst/>
                </c:spPr>
                <c:invertIfNegative val="0"/>
                <c:cat>
                  <c:multiLvlStrRef>
                    <c:extLst xmlns:c15="http://schemas.microsoft.com/office/drawing/2012/chart">
                      <c:ext xmlns:c15="http://schemas.microsoft.com/office/drawing/2012/chart" uri="{02D57815-91ED-43cb-92C2-25804820EDAC}">
                        <c15:formulaRef>
                          <c15:sqref>'Feeding Scars Raw'!$B$2:$J$3</c15:sqref>
                        </c15:formulaRef>
                      </c:ext>
                    </c:extLst>
                    <c:multiLvlStrCache>
                      <c:ptCount val="9"/>
                      <c:lvl>
                        <c:pt idx="0">
                          <c:v>Day 1</c:v>
                        </c:pt>
                        <c:pt idx="1">
                          <c:v>Day 2</c:v>
                        </c:pt>
                        <c:pt idx="2">
                          <c:v>Day 7</c:v>
                        </c:pt>
                        <c:pt idx="3">
                          <c:v>Day 11</c:v>
                        </c:pt>
                        <c:pt idx="4">
                          <c:v>Day 12</c:v>
                        </c:pt>
                        <c:pt idx="5">
                          <c:v>Day 12</c:v>
                        </c:pt>
                        <c:pt idx="6">
                          <c:v>Day 12 </c:v>
                        </c:pt>
                        <c:pt idx="7">
                          <c:v>Day 16</c:v>
                        </c:pt>
                        <c:pt idx="8">
                          <c:v>Day 22</c:v>
                        </c:pt>
                      </c:lvl>
                      <c:lvl>
                        <c:pt idx="0">
                          <c:v>Cotyledons</c:v>
                        </c:pt>
                        <c:pt idx="5">
                          <c:v>Leaves</c:v>
                        </c:pt>
                        <c:pt idx="6">
                          <c:v>Stems</c:v>
                        </c:pt>
                      </c:lvl>
                    </c:multiLvlStrCache>
                  </c:multiLvlStrRef>
                </c:cat>
                <c:val>
                  <c:numRef>
                    <c:extLst xmlns:c15="http://schemas.microsoft.com/office/drawing/2012/chart">
                      <c:ext xmlns:c15="http://schemas.microsoft.com/office/drawing/2012/chart" uri="{02D57815-91ED-43cb-92C2-25804820EDAC}">
                        <c15:formulaRef>
                          <c15:sqref>'Feeding Scars Raw'!$B$7:$J$7</c15:sqref>
                        </c15:formulaRef>
                      </c:ext>
                    </c:extLst>
                    <c:numCache>
                      <c:formatCode>General</c:formatCode>
                      <c:ptCount val="9"/>
                      <c:pt idx="0">
                        <c:v>0.5</c:v>
                      </c:pt>
                      <c:pt idx="1">
                        <c:v>0.5</c:v>
                      </c:pt>
                      <c:pt idx="2">
                        <c:v>1.5</c:v>
                      </c:pt>
                      <c:pt idx="3">
                        <c:v>0</c:v>
                      </c:pt>
                      <c:pt idx="4">
                        <c:v>1</c:v>
                      </c:pt>
                      <c:pt idx="5">
                        <c:v>0.5</c:v>
                      </c:pt>
                      <c:pt idx="6">
                        <c:v>0.5</c:v>
                      </c:pt>
                      <c:pt idx="7">
                        <c:v>1.8</c:v>
                      </c:pt>
                      <c:pt idx="8">
                        <c:v>3</c:v>
                      </c:pt>
                    </c:numCache>
                  </c:numRef>
                </c:val>
                <c:extLst>
                  <c:ext xmlns:c16="http://schemas.microsoft.com/office/drawing/2014/chart" uri="{C3380CC4-5D6E-409C-BE32-E72D297353CC}">
                    <c16:uniqueId val="{00000003-89F7-4E5F-AEBE-59B280A97A79}"/>
                  </c:ext>
                </c:extLst>
              </c15:ser>
            </c15:filteredBarSeries>
          </c:ext>
        </c:extLst>
      </c:barChart>
      <c:catAx>
        <c:axId val="146488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4888784"/>
        <c:crosses val="autoZero"/>
        <c:auto val="1"/>
        <c:lblAlgn val="ctr"/>
        <c:lblOffset val="100"/>
        <c:noMultiLvlLbl val="0"/>
      </c:catAx>
      <c:valAx>
        <c:axId val="1464888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Mean</a:t>
                </a:r>
                <a:r>
                  <a:rPr lang="en-GB" baseline="0"/>
                  <a:t> Number of Feeding Scars</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4885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42B6-1C83-20B4-239F-7A715ACB956B}"/>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5FF7F6B8-0002-E4F0-30F9-E607ED2C5F7D}"/>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C2031456-BE26-FFB6-CD05-3CB7DD548A86}"/>
              </a:ext>
            </a:extLst>
          </p:cNvPr>
          <p:cNvSpPr txBox="1">
            <a:spLocks noGrp="1"/>
          </p:cNvSpPr>
          <p:nvPr>
            <p:ph type="dt" sz="half" idx="7"/>
          </p:nvPr>
        </p:nvSpPr>
        <p:spPr/>
        <p:txBody>
          <a:bodyPr/>
          <a:lstStyle>
            <a:lvl1pPr>
              <a:defRPr/>
            </a:lvl1pPr>
          </a:lstStyle>
          <a:p>
            <a:pPr lvl="0"/>
            <a:fld id="{793FE0FC-5697-477C-9A11-BB8EA9295DF5}" type="datetime1">
              <a:rPr lang="en-GB"/>
              <a:pPr lvl="0"/>
              <a:t>06/08/2024</a:t>
            </a:fld>
            <a:endParaRPr lang="en-GB"/>
          </a:p>
        </p:txBody>
      </p:sp>
      <p:sp>
        <p:nvSpPr>
          <p:cNvPr id="5" name="Footer Placeholder 4">
            <a:extLst>
              <a:ext uri="{FF2B5EF4-FFF2-40B4-BE49-F238E27FC236}">
                <a16:creationId xmlns:a16="http://schemas.microsoft.com/office/drawing/2014/main" id="{A01D0FAA-7D1E-6CE1-20E2-1BB4E4A35A6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D64F1172-DBB0-6869-2E23-3A3E51D3B31F}"/>
              </a:ext>
            </a:extLst>
          </p:cNvPr>
          <p:cNvSpPr txBox="1">
            <a:spLocks noGrp="1"/>
          </p:cNvSpPr>
          <p:nvPr>
            <p:ph type="sldNum" sz="quarter" idx="8"/>
          </p:nvPr>
        </p:nvSpPr>
        <p:spPr/>
        <p:txBody>
          <a:bodyPr/>
          <a:lstStyle>
            <a:lvl1pPr>
              <a:defRPr/>
            </a:lvl1pPr>
          </a:lstStyle>
          <a:p>
            <a:pPr lvl="0"/>
            <a:fld id="{B64A04C7-0D46-4608-9877-685ACE3288BB}" type="slidenum">
              <a:t>‹#›</a:t>
            </a:fld>
            <a:endParaRPr lang="en-GB"/>
          </a:p>
        </p:txBody>
      </p:sp>
    </p:spTree>
    <p:extLst>
      <p:ext uri="{BB962C8B-B14F-4D97-AF65-F5344CB8AC3E}">
        <p14:creationId xmlns:p14="http://schemas.microsoft.com/office/powerpoint/2010/main" val="194011201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EB-5383-C409-7D1B-CBCBDFD2CC84}"/>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F13DC006-9F7F-1EB4-2818-F8AF09CD8507}"/>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9926C3-16C4-B506-A366-A59A9A35CE15}"/>
              </a:ext>
            </a:extLst>
          </p:cNvPr>
          <p:cNvSpPr txBox="1">
            <a:spLocks noGrp="1"/>
          </p:cNvSpPr>
          <p:nvPr>
            <p:ph type="dt" sz="half" idx="7"/>
          </p:nvPr>
        </p:nvSpPr>
        <p:spPr/>
        <p:txBody>
          <a:bodyPr/>
          <a:lstStyle>
            <a:lvl1pPr>
              <a:defRPr/>
            </a:lvl1pPr>
          </a:lstStyle>
          <a:p>
            <a:pPr lvl="0"/>
            <a:fld id="{E1935FF0-EF0F-4FAE-B09A-802D9077F161}" type="datetime1">
              <a:rPr lang="en-GB"/>
              <a:pPr lvl="0"/>
              <a:t>06/08/2024</a:t>
            </a:fld>
            <a:endParaRPr lang="en-GB"/>
          </a:p>
        </p:txBody>
      </p:sp>
      <p:sp>
        <p:nvSpPr>
          <p:cNvPr id="5" name="Footer Placeholder 4">
            <a:extLst>
              <a:ext uri="{FF2B5EF4-FFF2-40B4-BE49-F238E27FC236}">
                <a16:creationId xmlns:a16="http://schemas.microsoft.com/office/drawing/2014/main" id="{52D51CD0-4F11-1123-C0E5-9F9FEF3301C6}"/>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772A03D4-112A-0DD5-0AAE-40BB6847ABAF}"/>
              </a:ext>
            </a:extLst>
          </p:cNvPr>
          <p:cNvSpPr txBox="1">
            <a:spLocks noGrp="1"/>
          </p:cNvSpPr>
          <p:nvPr>
            <p:ph type="sldNum" sz="quarter" idx="8"/>
          </p:nvPr>
        </p:nvSpPr>
        <p:spPr/>
        <p:txBody>
          <a:bodyPr/>
          <a:lstStyle>
            <a:lvl1pPr>
              <a:defRPr/>
            </a:lvl1pPr>
          </a:lstStyle>
          <a:p>
            <a:pPr lvl="0"/>
            <a:fld id="{F7DC4FC4-2FC7-4062-92B1-026666AFEC09}" type="slidenum">
              <a:t>‹#›</a:t>
            </a:fld>
            <a:endParaRPr lang="en-GB"/>
          </a:p>
        </p:txBody>
      </p:sp>
    </p:spTree>
    <p:extLst>
      <p:ext uri="{BB962C8B-B14F-4D97-AF65-F5344CB8AC3E}">
        <p14:creationId xmlns:p14="http://schemas.microsoft.com/office/powerpoint/2010/main" val="4244941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8EF9B5-9DBC-3E31-3ACF-3058A3304286}"/>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835310CA-3C22-FA3E-6507-D453EB81D0B9}"/>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308BD1-D31E-D293-F39D-1EC612AA6FCF}"/>
              </a:ext>
            </a:extLst>
          </p:cNvPr>
          <p:cNvSpPr txBox="1">
            <a:spLocks noGrp="1"/>
          </p:cNvSpPr>
          <p:nvPr>
            <p:ph type="dt" sz="half" idx="7"/>
          </p:nvPr>
        </p:nvSpPr>
        <p:spPr/>
        <p:txBody>
          <a:bodyPr/>
          <a:lstStyle>
            <a:lvl1pPr>
              <a:defRPr/>
            </a:lvl1pPr>
          </a:lstStyle>
          <a:p>
            <a:pPr lvl="0"/>
            <a:fld id="{C100F499-7A10-4641-98AA-985BF876A4F0}" type="datetime1">
              <a:rPr lang="en-GB"/>
              <a:pPr lvl="0"/>
              <a:t>06/08/2024</a:t>
            </a:fld>
            <a:endParaRPr lang="en-GB"/>
          </a:p>
        </p:txBody>
      </p:sp>
      <p:sp>
        <p:nvSpPr>
          <p:cNvPr id="5" name="Footer Placeholder 4">
            <a:extLst>
              <a:ext uri="{FF2B5EF4-FFF2-40B4-BE49-F238E27FC236}">
                <a16:creationId xmlns:a16="http://schemas.microsoft.com/office/drawing/2014/main" id="{58A3CC65-DED4-CE3A-EA1D-96D6E1F03C2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E8538BE-585B-AC8C-B02F-F0065DA7609E}"/>
              </a:ext>
            </a:extLst>
          </p:cNvPr>
          <p:cNvSpPr txBox="1">
            <a:spLocks noGrp="1"/>
          </p:cNvSpPr>
          <p:nvPr>
            <p:ph type="sldNum" sz="quarter" idx="8"/>
          </p:nvPr>
        </p:nvSpPr>
        <p:spPr/>
        <p:txBody>
          <a:bodyPr/>
          <a:lstStyle>
            <a:lvl1pPr>
              <a:defRPr/>
            </a:lvl1pPr>
          </a:lstStyle>
          <a:p>
            <a:pPr lvl="0"/>
            <a:fld id="{3627C396-9AE8-4600-ABE8-ECAB779A686B}" type="slidenum">
              <a:t>‹#›</a:t>
            </a:fld>
            <a:endParaRPr lang="en-GB"/>
          </a:p>
        </p:txBody>
      </p:sp>
    </p:spTree>
    <p:extLst>
      <p:ext uri="{BB962C8B-B14F-4D97-AF65-F5344CB8AC3E}">
        <p14:creationId xmlns:p14="http://schemas.microsoft.com/office/powerpoint/2010/main" val="364402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86EB-177F-6834-FCBD-177C8F12C8EE}"/>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928BBD65-655D-D30A-2262-973E14B29B92}"/>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86380B-92C7-FFA4-F25B-5B577DA0AAB7}"/>
              </a:ext>
            </a:extLst>
          </p:cNvPr>
          <p:cNvSpPr txBox="1">
            <a:spLocks noGrp="1"/>
          </p:cNvSpPr>
          <p:nvPr>
            <p:ph type="dt" sz="half" idx="7"/>
          </p:nvPr>
        </p:nvSpPr>
        <p:spPr/>
        <p:txBody>
          <a:bodyPr/>
          <a:lstStyle>
            <a:lvl1pPr>
              <a:defRPr/>
            </a:lvl1pPr>
          </a:lstStyle>
          <a:p>
            <a:pPr lvl="0"/>
            <a:fld id="{872BB944-C2CE-4AD7-906E-F06B691733E8}" type="datetime1">
              <a:rPr lang="en-GB"/>
              <a:pPr lvl="0"/>
              <a:t>06/08/2024</a:t>
            </a:fld>
            <a:endParaRPr lang="en-GB"/>
          </a:p>
        </p:txBody>
      </p:sp>
      <p:sp>
        <p:nvSpPr>
          <p:cNvPr id="5" name="Footer Placeholder 4">
            <a:extLst>
              <a:ext uri="{FF2B5EF4-FFF2-40B4-BE49-F238E27FC236}">
                <a16:creationId xmlns:a16="http://schemas.microsoft.com/office/drawing/2014/main" id="{C7B4457B-DBA1-99E4-7DF5-4CB2264C1E21}"/>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80C849F2-FB6D-CC9E-2FCE-C5678410222A}"/>
              </a:ext>
            </a:extLst>
          </p:cNvPr>
          <p:cNvSpPr txBox="1">
            <a:spLocks noGrp="1"/>
          </p:cNvSpPr>
          <p:nvPr>
            <p:ph type="sldNum" sz="quarter" idx="8"/>
          </p:nvPr>
        </p:nvSpPr>
        <p:spPr/>
        <p:txBody>
          <a:bodyPr/>
          <a:lstStyle>
            <a:lvl1pPr>
              <a:defRPr/>
            </a:lvl1pPr>
          </a:lstStyle>
          <a:p>
            <a:pPr lvl="0"/>
            <a:fld id="{6383DED1-755C-40F7-A32B-284926E76A06}" type="slidenum">
              <a:t>‹#›</a:t>
            </a:fld>
            <a:endParaRPr lang="en-GB"/>
          </a:p>
        </p:txBody>
      </p:sp>
    </p:spTree>
    <p:extLst>
      <p:ext uri="{BB962C8B-B14F-4D97-AF65-F5344CB8AC3E}">
        <p14:creationId xmlns:p14="http://schemas.microsoft.com/office/powerpoint/2010/main" val="311557390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B85BF-8DD6-D6C4-6D42-04D36E5A123B}"/>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12AFE274-76CA-DD49-1D1A-F5F149DEEEE9}"/>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59A9D62E-A143-34D7-5708-954CDFDE5F27}"/>
              </a:ext>
            </a:extLst>
          </p:cNvPr>
          <p:cNvSpPr txBox="1">
            <a:spLocks noGrp="1"/>
          </p:cNvSpPr>
          <p:nvPr>
            <p:ph type="dt" sz="half" idx="7"/>
          </p:nvPr>
        </p:nvSpPr>
        <p:spPr/>
        <p:txBody>
          <a:bodyPr/>
          <a:lstStyle>
            <a:lvl1pPr>
              <a:defRPr/>
            </a:lvl1pPr>
          </a:lstStyle>
          <a:p>
            <a:pPr lvl="0"/>
            <a:fld id="{88FD2D7B-86E3-42D7-898A-C80E651DCACB}" type="datetime1">
              <a:rPr lang="en-GB"/>
              <a:pPr lvl="0"/>
              <a:t>06/08/2024</a:t>
            </a:fld>
            <a:endParaRPr lang="en-GB"/>
          </a:p>
        </p:txBody>
      </p:sp>
      <p:sp>
        <p:nvSpPr>
          <p:cNvPr id="5" name="Footer Placeholder 4">
            <a:extLst>
              <a:ext uri="{FF2B5EF4-FFF2-40B4-BE49-F238E27FC236}">
                <a16:creationId xmlns:a16="http://schemas.microsoft.com/office/drawing/2014/main" id="{C4D64B9A-B6B2-853E-C7B9-F8618F37344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D62A69C-71D9-9A10-43FC-4D1F76424373}"/>
              </a:ext>
            </a:extLst>
          </p:cNvPr>
          <p:cNvSpPr txBox="1">
            <a:spLocks noGrp="1"/>
          </p:cNvSpPr>
          <p:nvPr>
            <p:ph type="sldNum" sz="quarter" idx="8"/>
          </p:nvPr>
        </p:nvSpPr>
        <p:spPr/>
        <p:txBody>
          <a:bodyPr/>
          <a:lstStyle>
            <a:lvl1pPr>
              <a:defRPr/>
            </a:lvl1pPr>
          </a:lstStyle>
          <a:p>
            <a:pPr lvl="0"/>
            <a:fld id="{D4A8FFC2-C547-45E0-B7C9-C17A42FD44EB}" type="slidenum">
              <a:t>‹#›</a:t>
            </a:fld>
            <a:endParaRPr lang="en-GB"/>
          </a:p>
        </p:txBody>
      </p:sp>
    </p:spTree>
    <p:extLst>
      <p:ext uri="{BB962C8B-B14F-4D97-AF65-F5344CB8AC3E}">
        <p14:creationId xmlns:p14="http://schemas.microsoft.com/office/powerpoint/2010/main" val="243851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73F08-E9F3-D37B-9BD6-CC1CF019F29F}"/>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2382BC20-7B0D-BC95-07B5-0926FAE52A26}"/>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1A9E6B-31B5-DF53-D30C-11240908ADF7}"/>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73BD75-4E98-7EB6-0545-3151B7474E3D}"/>
              </a:ext>
            </a:extLst>
          </p:cNvPr>
          <p:cNvSpPr txBox="1">
            <a:spLocks noGrp="1"/>
          </p:cNvSpPr>
          <p:nvPr>
            <p:ph type="dt" sz="half" idx="7"/>
          </p:nvPr>
        </p:nvSpPr>
        <p:spPr/>
        <p:txBody>
          <a:bodyPr/>
          <a:lstStyle>
            <a:lvl1pPr>
              <a:defRPr/>
            </a:lvl1pPr>
          </a:lstStyle>
          <a:p>
            <a:pPr lvl="0"/>
            <a:fld id="{F95661D1-8F27-4FD6-B486-B580B56F4BA3}" type="datetime1">
              <a:rPr lang="en-GB"/>
              <a:pPr lvl="0"/>
              <a:t>06/08/2024</a:t>
            </a:fld>
            <a:endParaRPr lang="en-GB"/>
          </a:p>
        </p:txBody>
      </p:sp>
      <p:sp>
        <p:nvSpPr>
          <p:cNvPr id="6" name="Footer Placeholder 5">
            <a:extLst>
              <a:ext uri="{FF2B5EF4-FFF2-40B4-BE49-F238E27FC236}">
                <a16:creationId xmlns:a16="http://schemas.microsoft.com/office/drawing/2014/main" id="{65B45D38-51A0-1226-E7BD-3C10B1E68112}"/>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C0C04241-763B-142F-F65F-1326439B4508}"/>
              </a:ext>
            </a:extLst>
          </p:cNvPr>
          <p:cNvSpPr txBox="1">
            <a:spLocks noGrp="1"/>
          </p:cNvSpPr>
          <p:nvPr>
            <p:ph type="sldNum" sz="quarter" idx="8"/>
          </p:nvPr>
        </p:nvSpPr>
        <p:spPr/>
        <p:txBody>
          <a:bodyPr/>
          <a:lstStyle>
            <a:lvl1pPr>
              <a:defRPr/>
            </a:lvl1pPr>
          </a:lstStyle>
          <a:p>
            <a:pPr lvl="0"/>
            <a:fld id="{660DF843-D478-4C7B-A677-29D0F0A36EF7}" type="slidenum">
              <a:t>‹#›</a:t>
            </a:fld>
            <a:endParaRPr lang="en-GB"/>
          </a:p>
        </p:txBody>
      </p:sp>
    </p:spTree>
    <p:extLst>
      <p:ext uri="{BB962C8B-B14F-4D97-AF65-F5344CB8AC3E}">
        <p14:creationId xmlns:p14="http://schemas.microsoft.com/office/powerpoint/2010/main" val="3578614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AD96A-30C4-4ACC-A0ED-05A0DA5FCEA2}"/>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4C6A336E-E276-706E-4465-EE76ED39C5B0}"/>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564D71A3-3642-1932-4CB7-A4A836EC315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C33EF5-C66C-FF97-757C-BD47E90D734D}"/>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C07E22E1-FAC8-00CE-7117-815B39D3A0B9}"/>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DB93D4E-6477-9C00-39AA-0436B08D1BC2}"/>
              </a:ext>
            </a:extLst>
          </p:cNvPr>
          <p:cNvSpPr txBox="1">
            <a:spLocks noGrp="1"/>
          </p:cNvSpPr>
          <p:nvPr>
            <p:ph type="dt" sz="half" idx="7"/>
          </p:nvPr>
        </p:nvSpPr>
        <p:spPr/>
        <p:txBody>
          <a:bodyPr/>
          <a:lstStyle>
            <a:lvl1pPr>
              <a:defRPr/>
            </a:lvl1pPr>
          </a:lstStyle>
          <a:p>
            <a:pPr lvl="0"/>
            <a:fld id="{90CD8701-7773-42A5-8171-2CC409D59769}" type="datetime1">
              <a:rPr lang="en-GB"/>
              <a:pPr lvl="0"/>
              <a:t>06/08/2024</a:t>
            </a:fld>
            <a:endParaRPr lang="en-GB"/>
          </a:p>
        </p:txBody>
      </p:sp>
      <p:sp>
        <p:nvSpPr>
          <p:cNvPr id="8" name="Footer Placeholder 7">
            <a:extLst>
              <a:ext uri="{FF2B5EF4-FFF2-40B4-BE49-F238E27FC236}">
                <a16:creationId xmlns:a16="http://schemas.microsoft.com/office/drawing/2014/main" id="{B1EEECFF-4946-2FC1-77DF-F0C92B26B72C}"/>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08C5BED6-AAD2-1854-E7CA-2952F0E4417B}"/>
              </a:ext>
            </a:extLst>
          </p:cNvPr>
          <p:cNvSpPr txBox="1">
            <a:spLocks noGrp="1"/>
          </p:cNvSpPr>
          <p:nvPr>
            <p:ph type="sldNum" sz="quarter" idx="8"/>
          </p:nvPr>
        </p:nvSpPr>
        <p:spPr/>
        <p:txBody>
          <a:bodyPr/>
          <a:lstStyle>
            <a:lvl1pPr>
              <a:defRPr/>
            </a:lvl1pPr>
          </a:lstStyle>
          <a:p>
            <a:pPr lvl="0"/>
            <a:fld id="{1EF0180A-4AF4-4D7B-8ED1-60BB3EDCA9B1}" type="slidenum">
              <a:t>‹#›</a:t>
            </a:fld>
            <a:endParaRPr lang="en-GB"/>
          </a:p>
        </p:txBody>
      </p:sp>
    </p:spTree>
    <p:extLst>
      <p:ext uri="{BB962C8B-B14F-4D97-AF65-F5344CB8AC3E}">
        <p14:creationId xmlns:p14="http://schemas.microsoft.com/office/powerpoint/2010/main" val="1326542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DB0B-7931-61D1-6117-4D4FB1FCAF27}"/>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372A4C0A-E53B-0256-F79A-DFB5822D4240}"/>
              </a:ext>
            </a:extLst>
          </p:cNvPr>
          <p:cNvSpPr txBox="1">
            <a:spLocks noGrp="1"/>
          </p:cNvSpPr>
          <p:nvPr>
            <p:ph type="dt" sz="half" idx="7"/>
          </p:nvPr>
        </p:nvSpPr>
        <p:spPr/>
        <p:txBody>
          <a:bodyPr/>
          <a:lstStyle>
            <a:lvl1pPr>
              <a:defRPr/>
            </a:lvl1pPr>
          </a:lstStyle>
          <a:p>
            <a:pPr lvl="0"/>
            <a:fld id="{829BEFB9-8D52-4547-A7F2-4771CCB07D4F}" type="datetime1">
              <a:rPr lang="en-GB"/>
              <a:pPr lvl="0"/>
              <a:t>06/08/2024</a:t>
            </a:fld>
            <a:endParaRPr lang="en-GB"/>
          </a:p>
        </p:txBody>
      </p:sp>
      <p:sp>
        <p:nvSpPr>
          <p:cNvPr id="4" name="Footer Placeholder 3">
            <a:extLst>
              <a:ext uri="{FF2B5EF4-FFF2-40B4-BE49-F238E27FC236}">
                <a16:creationId xmlns:a16="http://schemas.microsoft.com/office/drawing/2014/main" id="{75875AAA-927C-B8D2-0F73-C50109AF33F2}"/>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5A0A5490-3D13-7E85-C35B-399B8AC275D2}"/>
              </a:ext>
            </a:extLst>
          </p:cNvPr>
          <p:cNvSpPr txBox="1">
            <a:spLocks noGrp="1"/>
          </p:cNvSpPr>
          <p:nvPr>
            <p:ph type="sldNum" sz="quarter" idx="8"/>
          </p:nvPr>
        </p:nvSpPr>
        <p:spPr/>
        <p:txBody>
          <a:bodyPr/>
          <a:lstStyle>
            <a:lvl1pPr>
              <a:defRPr/>
            </a:lvl1pPr>
          </a:lstStyle>
          <a:p>
            <a:pPr lvl="0"/>
            <a:fld id="{3F255BBD-E093-4579-B4D5-24F8110D3416}" type="slidenum">
              <a:t>‹#›</a:t>
            </a:fld>
            <a:endParaRPr lang="en-GB"/>
          </a:p>
        </p:txBody>
      </p:sp>
    </p:spTree>
    <p:extLst>
      <p:ext uri="{BB962C8B-B14F-4D97-AF65-F5344CB8AC3E}">
        <p14:creationId xmlns:p14="http://schemas.microsoft.com/office/powerpoint/2010/main" val="3475203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432109-F982-0994-CF37-B7A7D5793290}"/>
              </a:ext>
            </a:extLst>
          </p:cNvPr>
          <p:cNvSpPr txBox="1">
            <a:spLocks noGrp="1"/>
          </p:cNvSpPr>
          <p:nvPr>
            <p:ph type="dt" sz="half" idx="7"/>
          </p:nvPr>
        </p:nvSpPr>
        <p:spPr/>
        <p:txBody>
          <a:bodyPr/>
          <a:lstStyle>
            <a:lvl1pPr>
              <a:defRPr/>
            </a:lvl1pPr>
          </a:lstStyle>
          <a:p>
            <a:pPr lvl="0"/>
            <a:fld id="{087E26E7-B81F-478F-8B3C-ADD9106BD26E}" type="datetime1">
              <a:rPr lang="en-GB"/>
              <a:pPr lvl="0"/>
              <a:t>06/08/2024</a:t>
            </a:fld>
            <a:endParaRPr lang="en-GB"/>
          </a:p>
        </p:txBody>
      </p:sp>
      <p:sp>
        <p:nvSpPr>
          <p:cNvPr id="3" name="Footer Placeholder 2">
            <a:extLst>
              <a:ext uri="{FF2B5EF4-FFF2-40B4-BE49-F238E27FC236}">
                <a16:creationId xmlns:a16="http://schemas.microsoft.com/office/drawing/2014/main" id="{358CAA05-D893-F005-117D-04562C4063D9}"/>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B6041190-BED4-8DFA-A4E1-E0B7C160D43E}"/>
              </a:ext>
            </a:extLst>
          </p:cNvPr>
          <p:cNvSpPr txBox="1">
            <a:spLocks noGrp="1"/>
          </p:cNvSpPr>
          <p:nvPr>
            <p:ph type="sldNum" sz="quarter" idx="8"/>
          </p:nvPr>
        </p:nvSpPr>
        <p:spPr/>
        <p:txBody>
          <a:bodyPr/>
          <a:lstStyle>
            <a:lvl1pPr>
              <a:defRPr/>
            </a:lvl1pPr>
          </a:lstStyle>
          <a:p>
            <a:pPr lvl="0"/>
            <a:fld id="{C57840D5-632A-42BD-AC75-CE9009B0B281}" type="slidenum">
              <a:t>‹#›</a:t>
            </a:fld>
            <a:endParaRPr lang="en-GB"/>
          </a:p>
        </p:txBody>
      </p:sp>
    </p:spTree>
    <p:extLst>
      <p:ext uri="{BB962C8B-B14F-4D97-AF65-F5344CB8AC3E}">
        <p14:creationId xmlns:p14="http://schemas.microsoft.com/office/powerpoint/2010/main" val="2740028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5C1E-78A7-41CE-D923-023A8F081F3B}"/>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15F0BD0E-0864-10C0-5090-1568F1590A83}"/>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EE0AB31-A3E5-3603-082E-0753476F570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41A970A2-5CD6-AE7C-379C-21A7D5F2A880}"/>
              </a:ext>
            </a:extLst>
          </p:cNvPr>
          <p:cNvSpPr txBox="1">
            <a:spLocks noGrp="1"/>
          </p:cNvSpPr>
          <p:nvPr>
            <p:ph type="dt" sz="half" idx="7"/>
          </p:nvPr>
        </p:nvSpPr>
        <p:spPr/>
        <p:txBody>
          <a:bodyPr/>
          <a:lstStyle>
            <a:lvl1pPr>
              <a:defRPr/>
            </a:lvl1pPr>
          </a:lstStyle>
          <a:p>
            <a:pPr lvl="0"/>
            <a:fld id="{6B63033F-2804-4CA0-909D-CF66DCC7DD77}" type="datetime1">
              <a:rPr lang="en-GB"/>
              <a:pPr lvl="0"/>
              <a:t>06/08/2024</a:t>
            </a:fld>
            <a:endParaRPr lang="en-GB"/>
          </a:p>
        </p:txBody>
      </p:sp>
      <p:sp>
        <p:nvSpPr>
          <p:cNvPr id="6" name="Footer Placeholder 5">
            <a:extLst>
              <a:ext uri="{FF2B5EF4-FFF2-40B4-BE49-F238E27FC236}">
                <a16:creationId xmlns:a16="http://schemas.microsoft.com/office/drawing/2014/main" id="{4C726B48-A9B4-5EAC-D259-C59268DEE7B4}"/>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5DA94537-D12C-D3C0-60E0-76C7FF57823D}"/>
              </a:ext>
            </a:extLst>
          </p:cNvPr>
          <p:cNvSpPr txBox="1">
            <a:spLocks noGrp="1"/>
          </p:cNvSpPr>
          <p:nvPr>
            <p:ph type="sldNum" sz="quarter" idx="8"/>
          </p:nvPr>
        </p:nvSpPr>
        <p:spPr/>
        <p:txBody>
          <a:bodyPr/>
          <a:lstStyle>
            <a:lvl1pPr>
              <a:defRPr/>
            </a:lvl1pPr>
          </a:lstStyle>
          <a:p>
            <a:pPr lvl="0"/>
            <a:fld id="{B15BFCC0-544A-4E20-97F0-A38FF895CAFA}" type="slidenum">
              <a:t>‹#›</a:t>
            </a:fld>
            <a:endParaRPr lang="en-GB"/>
          </a:p>
        </p:txBody>
      </p:sp>
    </p:spTree>
    <p:extLst>
      <p:ext uri="{BB962C8B-B14F-4D97-AF65-F5344CB8AC3E}">
        <p14:creationId xmlns:p14="http://schemas.microsoft.com/office/powerpoint/2010/main" val="2362456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5B88C-3298-1DAC-0E24-4B41A8A72077}"/>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18636459-6BE2-8728-3004-1E1CA06A5EA0}"/>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E8BA29D5-7B3E-9382-AB13-AA4932C2EED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FABF5AA7-9E1F-F589-C554-6C62293DE772}"/>
              </a:ext>
            </a:extLst>
          </p:cNvPr>
          <p:cNvSpPr txBox="1">
            <a:spLocks noGrp="1"/>
          </p:cNvSpPr>
          <p:nvPr>
            <p:ph type="dt" sz="half" idx="7"/>
          </p:nvPr>
        </p:nvSpPr>
        <p:spPr/>
        <p:txBody>
          <a:bodyPr/>
          <a:lstStyle>
            <a:lvl1pPr>
              <a:defRPr/>
            </a:lvl1pPr>
          </a:lstStyle>
          <a:p>
            <a:pPr lvl="0"/>
            <a:fld id="{4EEB33E1-2DC0-4E1F-84E2-046A1DAFE9A6}" type="datetime1">
              <a:rPr lang="en-GB"/>
              <a:pPr lvl="0"/>
              <a:t>06/08/2024</a:t>
            </a:fld>
            <a:endParaRPr lang="en-GB"/>
          </a:p>
        </p:txBody>
      </p:sp>
      <p:sp>
        <p:nvSpPr>
          <p:cNvPr id="6" name="Footer Placeholder 5">
            <a:extLst>
              <a:ext uri="{FF2B5EF4-FFF2-40B4-BE49-F238E27FC236}">
                <a16:creationId xmlns:a16="http://schemas.microsoft.com/office/drawing/2014/main" id="{C04052D7-384B-9C68-25E7-0DA2F7C5EA11}"/>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A884F396-43F3-32B9-89F3-C9ED7C7F41DA}"/>
              </a:ext>
            </a:extLst>
          </p:cNvPr>
          <p:cNvSpPr txBox="1">
            <a:spLocks noGrp="1"/>
          </p:cNvSpPr>
          <p:nvPr>
            <p:ph type="sldNum" sz="quarter" idx="8"/>
          </p:nvPr>
        </p:nvSpPr>
        <p:spPr/>
        <p:txBody>
          <a:bodyPr/>
          <a:lstStyle>
            <a:lvl1pPr>
              <a:defRPr/>
            </a:lvl1pPr>
          </a:lstStyle>
          <a:p>
            <a:pPr lvl="0"/>
            <a:fld id="{F6C1F78A-B4C7-4C8E-A974-2D8E27BED3FC}" type="slidenum">
              <a:t>‹#›</a:t>
            </a:fld>
            <a:endParaRPr lang="en-GB"/>
          </a:p>
        </p:txBody>
      </p:sp>
    </p:spTree>
    <p:extLst>
      <p:ext uri="{BB962C8B-B14F-4D97-AF65-F5344CB8AC3E}">
        <p14:creationId xmlns:p14="http://schemas.microsoft.com/office/powerpoint/2010/main" val="503122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67EBF8-0C65-DF6A-B93E-51B8290DEE0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0A257377-0662-577A-7218-D11E5614B17E}"/>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F7CE14-D782-3FD6-21E5-F6D3FF87009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D607C9E3-6A67-4294-9E8A-327820B7CFBC}" type="datetime1">
              <a:rPr lang="en-GB"/>
              <a:pPr lvl="0"/>
              <a:t>06/08/2024</a:t>
            </a:fld>
            <a:endParaRPr lang="en-GB"/>
          </a:p>
        </p:txBody>
      </p:sp>
      <p:sp>
        <p:nvSpPr>
          <p:cNvPr id="5" name="Footer Placeholder 4">
            <a:extLst>
              <a:ext uri="{FF2B5EF4-FFF2-40B4-BE49-F238E27FC236}">
                <a16:creationId xmlns:a16="http://schemas.microsoft.com/office/drawing/2014/main" id="{8DD1A814-088A-5919-3FCF-EE51C8F20146}"/>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688A51A6-E209-E957-800F-43F63BF42A5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55769141-7786-4A06-932E-2A1C8B28558F}"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statistics/cereal-and-oilseed-rape-areas-in-england/cereal-and-oilseed-rape-areas-in-england-at-1-june-2023"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wi.co.uk/arable/harvest/harvest-2023-some-good-oilseed-rape-yields-but-most-are-down"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C364-5622-87C7-2308-005BD80AA6F9}"/>
              </a:ext>
            </a:extLst>
          </p:cNvPr>
          <p:cNvSpPr>
            <a:spLocks noGrp="1"/>
          </p:cNvSpPr>
          <p:nvPr>
            <p:ph type="title"/>
          </p:nvPr>
        </p:nvSpPr>
        <p:spPr/>
        <p:txBody>
          <a:bodyPr/>
          <a:lstStyle/>
          <a:p>
            <a:r>
              <a:rPr lang="en-GB" dirty="0"/>
              <a:t>Results – Beetle location</a:t>
            </a:r>
          </a:p>
        </p:txBody>
      </p:sp>
      <p:sp>
        <p:nvSpPr>
          <p:cNvPr id="3" name="Content Placeholder 2">
            <a:extLst>
              <a:ext uri="{FF2B5EF4-FFF2-40B4-BE49-F238E27FC236}">
                <a16:creationId xmlns:a16="http://schemas.microsoft.com/office/drawing/2014/main" id="{C4A27C54-EA60-B810-7C54-33BB42854E57}"/>
              </a:ext>
            </a:extLst>
          </p:cNvPr>
          <p:cNvSpPr>
            <a:spLocks noGrp="1"/>
          </p:cNvSpPr>
          <p:nvPr>
            <p:ph idx="1"/>
          </p:nvPr>
        </p:nvSpPr>
        <p:spPr/>
        <p:txBody>
          <a:bodyPr/>
          <a:lstStyle/>
          <a:p>
            <a:r>
              <a:rPr lang="en-GB" dirty="0"/>
              <a:t>The beetles would hide in any crevice so not all beetle would be found when assessed.</a:t>
            </a:r>
          </a:p>
          <a:p>
            <a:r>
              <a:rPr lang="en-GB" dirty="0"/>
              <a:t>Analysis showed no significant relationship between the beetle location and whether the plants had been treated with Sea2Soil</a:t>
            </a:r>
          </a:p>
          <a:p>
            <a:pPr lvl="1"/>
            <a:endParaRPr lang="en-GB" dirty="0"/>
          </a:p>
          <a:p>
            <a:r>
              <a:rPr lang="en-GB" dirty="0"/>
              <a:t>In conclusion this was not a good indicator of the repellence of Sea2Soil </a:t>
            </a:r>
          </a:p>
          <a:p>
            <a:pPr lvl="1"/>
            <a:endParaRPr lang="en-GB" dirty="0"/>
          </a:p>
        </p:txBody>
      </p:sp>
    </p:spTree>
    <p:extLst>
      <p:ext uri="{BB962C8B-B14F-4D97-AF65-F5344CB8AC3E}">
        <p14:creationId xmlns:p14="http://schemas.microsoft.com/office/powerpoint/2010/main" val="692786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1B790-4E67-6DEC-F68B-19741BA1DBE6}"/>
              </a:ext>
            </a:extLst>
          </p:cNvPr>
          <p:cNvSpPr>
            <a:spLocks noGrp="1"/>
          </p:cNvSpPr>
          <p:nvPr>
            <p:ph type="title"/>
          </p:nvPr>
        </p:nvSpPr>
        <p:spPr/>
        <p:txBody>
          <a:bodyPr/>
          <a:lstStyle/>
          <a:p>
            <a:r>
              <a:rPr lang="en-GB" dirty="0"/>
              <a:t>Results - Feeding</a:t>
            </a:r>
          </a:p>
        </p:txBody>
      </p:sp>
      <p:graphicFrame>
        <p:nvGraphicFramePr>
          <p:cNvPr id="4" name="Chart 3">
            <a:extLst>
              <a:ext uri="{FF2B5EF4-FFF2-40B4-BE49-F238E27FC236}">
                <a16:creationId xmlns:a16="http://schemas.microsoft.com/office/drawing/2014/main" id="{36073FF1-D2A0-0639-1669-778E4145F966}"/>
              </a:ext>
            </a:extLst>
          </p:cNvPr>
          <p:cNvGraphicFramePr>
            <a:graphicFrameLocks noGrp="1"/>
          </p:cNvGraphicFramePr>
          <p:nvPr>
            <p:extLst>
              <p:ext uri="{D42A27DB-BD31-4B8C-83A1-F6EECF244321}">
                <p14:modId xmlns:p14="http://schemas.microsoft.com/office/powerpoint/2010/main" val="517316023"/>
              </p:ext>
            </p:extLst>
          </p:nvPr>
        </p:nvGraphicFramePr>
        <p:xfrm>
          <a:off x="1871845" y="1779038"/>
          <a:ext cx="7565011" cy="38068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id="{3320EDDA-EEC8-313B-8BB6-22E5755CB0C7}"/>
              </a:ext>
            </a:extLst>
          </p:cNvPr>
          <p:cNvGraphicFramePr>
            <a:graphicFrameLocks noGrp="1"/>
          </p:cNvGraphicFramePr>
          <p:nvPr>
            <p:extLst>
              <p:ext uri="{D42A27DB-BD31-4B8C-83A1-F6EECF244321}">
                <p14:modId xmlns:p14="http://schemas.microsoft.com/office/powerpoint/2010/main" val="1791292455"/>
              </p:ext>
            </p:extLst>
          </p:nvPr>
        </p:nvGraphicFramePr>
        <p:xfrm>
          <a:off x="606102" y="5795477"/>
          <a:ext cx="10096498" cy="952500"/>
        </p:xfrm>
        <a:graphic>
          <a:graphicData uri="http://schemas.openxmlformats.org/drawingml/2006/table">
            <a:tbl>
              <a:tblPr>
                <a:tableStyleId>{5C22544A-7EE6-4342-B048-85BDC9FD1C3A}</a:tableStyleId>
              </a:tblPr>
              <a:tblGrid>
                <a:gridCol w="1975609">
                  <a:extLst>
                    <a:ext uri="{9D8B030D-6E8A-4147-A177-3AD203B41FA5}">
                      <a16:colId xmlns:a16="http://schemas.microsoft.com/office/drawing/2014/main" val="3997947984"/>
                    </a:ext>
                  </a:extLst>
                </a:gridCol>
                <a:gridCol w="902321">
                  <a:extLst>
                    <a:ext uri="{9D8B030D-6E8A-4147-A177-3AD203B41FA5}">
                      <a16:colId xmlns:a16="http://schemas.microsoft.com/office/drawing/2014/main" val="2476365769"/>
                    </a:ext>
                  </a:extLst>
                </a:gridCol>
                <a:gridCol w="902321">
                  <a:extLst>
                    <a:ext uri="{9D8B030D-6E8A-4147-A177-3AD203B41FA5}">
                      <a16:colId xmlns:a16="http://schemas.microsoft.com/office/drawing/2014/main" val="1924148094"/>
                    </a:ext>
                  </a:extLst>
                </a:gridCol>
                <a:gridCol w="902321">
                  <a:extLst>
                    <a:ext uri="{9D8B030D-6E8A-4147-A177-3AD203B41FA5}">
                      <a16:colId xmlns:a16="http://schemas.microsoft.com/office/drawing/2014/main" val="2003494147"/>
                    </a:ext>
                  </a:extLst>
                </a:gridCol>
                <a:gridCol w="902321">
                  <a:extLst>
                    <a:ext uri="{9D8B030D-6E8A-4147-A177-3AD203B41FA5}">
                      <a16:colId xmlns:a16="http://schemas.microsoft.com/office/drawing/2014/main" val="2380413345"/>
                    </a:ext>
                  </a:extLst>
                </a:gridCol>
                <a:gridCol w="902321">
                  <a:extLst>
                    <a:ext uri="{9D8B030D-6E8A-4147-A177-3AD203B41FA5}">
                      <a16:colId xmlns:a16="http://schemas.microsoft.com/office/drawing/2014/main" val="3162962191"/>
                    </a:ext>
                  </a:extLst>
                </a:gridCol>
                <a:gridCol w="902321">
                  <a:extLst>
                    <a:ext uri="{9D8B030D-6E8A-4147-A177-3AD203B41FA5}">
                      <a16:colId xmlns:a16="http://schemas.microsoft.com/office/drawing/2014/main" val="3682244118"/>
                    </a:ext>
                  </a:extLst>
                </a:gridCol>
                <a:gridCol w="902321">
                  <a:extLst>
                    <a:ext uri="{9D8B030D-6E8A-4147-A177-3AD203B41FA5}">
                      <a16:colId xmlns:a16="http://schemas.microsoft.com/office/drawing/2014/main" val="2443699478"/>
                    </a:ext>
                  </a:extLst>
                </a:gridCol>
                <a:gridCol w="902321">
                  <a:extLst>
                    <a:ext uri="{9D8B030D-6E8A-4147-A177-3AD203B41FA5}">
                      <a16:colId xmlns:a16="http://schemas.microsoft.com/office/drawing/2014/main" val="1353343873"/>
                    </a:ext>
                  </a:extLst>
                </a:gridCol>
                <a:gridCol w="902321">
                  <a:extLst>
                    <a:ext uri="{9D8B030D-6E8A-4147-A177-3AD203B41FA5}">
                      <a16:colId xmlns:a16="http://schemas.microsoft.com/office/drawing/2014/main" val="4031352563"/>
                    </a:ext>
                  </a:extLst>
                </a:gridCol>
              </a:tblGrid>
              <a:tr h="190500">
                <a:tc>
                  <a:txBody>
                    <a:bodyPr/>
                    <a:lstStyle/>
                    <a:p>
                      <a:pPr algn="ctr" fontAlgn="b"/>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fontAlgn="b"/>
                      <a:r>
                        <a:rPr lang="en-GB" sz="1100" u="none" strike="noStrike" dirty="0">
                          <a:effectLst/>
                        </a:rPr>
                        <a:t>Cotyledons</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b"/>
                      <a:r>
                        <a:rPr lang="en-GB" sz="1100" u="none" strike="noStrike" dirty="0">
                          <a:effectLst/>
                        </a:rPr>
                        <a:t>Leaves</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fontAlgn="b"/>
                      <a:r>
                        <a:rPr lang="en-GB" sz="1100" u="none" strike="noStrike" dirty="0">
                          <a:effectLst/>
                        </a:rPr>
                        <a:t>Stems</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97274943"/>
                  </a:ext>
                </a:extLst>
              </a:tr>
              <a:tr h="190500">
                <a:tc>
                  <a:txBody>
                    <a:bodyPr/>
                    <a:lstStyle/>
                    <a:p>
                      <a:pPr algn="ctr" fontAlgn="b"/>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100" u="none" strike="noStrike" dirty="0">
                          <a:effectLst/>
                        </a:rPr>
                        <a:t>Day 1</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Day 2</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Day 7</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Day 11</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Day 12</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Day 12</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GB" sz="1100" u="none" strike="noStrike" dirty="0">
                          <a:effectLst/>
                        </a:rPr>
                        <a:t>Day 12 </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Day 16</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a:effectLst/>
                        </a:rPr>
                        <a:t>Day 22</a:t>
                      </a:r>
                      <a:endParaRPr lang="en-GB" sz="11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619634309"/>
                  </a:ext>
                </a:extLst>
              </a:tr>
              <a:tr h="190500">
                <a:tc>
                  <a:txBody>
                    <a:bodyPr/>
                    <a:lstStyle/>
                    <a:p>
                      <a:pPr algn="ctr" fontAlgn="b"/>
                      <a:r>
                        <a:rPr lang="en-GB" sz="1100" u="none" strike="noStrike">
                          <a:effectLst/>
                        </a:rPr>
                        <a:t>Untreated</a:t>
                      </a:r>
                      <a:endParaRPr lang="en-GB" sz="11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100" u="none" strike="noStrike">
                          <a:effectLst/>
                        </a:rPr>
                        <a:t>0.5</a:t>
                      </a:r>
                      <a:endParaRPr lang="en-GB" sz="11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0.75</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2.2</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a:effectLst/>
                        </a:rPr>
                        <a:t>0</a:t>
                      </a:r>
                      <a:endParaRPr lang="en-GB" sz="11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0</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2</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GB" sz="1100" u="none" strike="noStrike" dirty="0">
                          <a:effectLst/>
                        </a:rPr>
                        <a:t>0.75</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2.2</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a:effectLst/>
                        </a:rPr>
                        <a:t>7</a:t>
                      </a:r>
                      <a:endParaRPr lang="en-GB" sz="11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23373491"/>
                  </a:ext>
                </a:extLst>
              </a:tr>
              <a:tr h="190500">
                <a:tc>
                  <a:txBody>
                    <a:bodyPr/>
                    <a:lstStyle/>
                    <a:p>
                      <a:pPr algn="ctr" fontAlgn="b"/>
                      <a:r>
                        <a:rPr lang="en-GB" sz="1100" u="none" strike="noStrike">
                          <a:effectLst/>
                        </a:rPr>
                        <a:t>Treated 10L/Ha</a:t>
                      </a:r>
                      <a:endParaRPr lang="en-GB" sz="11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100" u="none" strike="noStrike">
                          <a:effectLst/>
                        </a:rPr>
                        <a:t>0.5</a:t>
                      </a:r>
                      <a:endParaRPr lang="en-GB" sz="11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a:effectLst/>
                        </a:rPr>
                        <a:t>0.6</a:t>
                      </a:r>
                      <a:endParaRPr lang="en-GB" sz="11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1.5</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0</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0.2</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0.2</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GB" sz="1100" u="none" strike="noStrike" dirty="0">
                          <a:effectLst/>
                        </a:rPr>
                        <a:t>0</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1.2</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2.9</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219682758"/>
                  </a:ext>
                </a:extLst>
              </a:tr>
              <a:tr h="190500">
                <a:tc>
                  <a:txBody>
                    <a:bodyPr/>
                    <a:lstStyle/>
                    <a:p>
                      <a:pPr algn="ctr" fontAlgn="b"/>
                      <a:r>
                        <a:rPr lang="en-GB" sz="1100" u="none" strike="noStrike">
                          <a:effectLst/>
                        </a:rPr>
                        <a:t>Percentage reduction in feeding</a:t>
                      </a:r>
                      <a:endParaRPr lang="en-GB" sz="11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100" u="none" strike="noStrike">
                          <a:effectLst/>
                        </a:rPr>
                        <a:t>0.00%</a:t>
                      </a:r>
                      <a:endParaRPr lang="en-GB" sz="11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20.00%</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31.82%</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90.00%</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GB" sz="1100" u="none" strike="noStrike" dirty="0">
                          <a:effectLst/>
                        </a:rPr>
                        <a:t>100.00%</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45.45%</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b"/>
                      <a:r>
                        <a:rPr lang="en-GB" sz="1100" u="none" strike="noStrike" dirty="0">
                          <a:effectLst/>
                        </a:rPr>
                        <a:t>58.57%</a:t>
                      </a:r>
                      <a:endParaRPr lang="en-GB"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5325957"/>
                  </a:ext>
                </a:extLst>
              </a:tr>
            </a:tbl>
          </a:graphicData>
        </a:graphic>
      </p:graphicFrame>
    </p:spTree>
    <p:extLst>
      <p:ext uri="{BB962C8B-B14F-4D97-AF65-F5344CB8AC3E}">
        <p14:creationId xmlns:p14="http://schemas.microsoft.com/office/powerpoint/2010/main" val="3660546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02FA6-AFA4-395C-4546-9136879A5599}"/>
              </a:ext>
            </a:extLst>
          </p:cNvPr>
          <p:cNvSpPr>
            <a:spLocks noGrp="1"/>
          </p:cNvSpPr>
          <p:nvPr>
            <p:ph type="title"/>
          </p:nvPr>
        </p:nvSpPr>
        <p:spPr/>
        <p:txBody>
          <a:bodyPr/>
          <a:lstStyle/>
          <a:p>
            <a:r>
              <a:rPr lang="en-GB" dirty="0"/>
              <a:t>Results – Beetle Feeding</a:t>
            </a:r>
          </a:p>
        </p:txBody>
      </p:sp>
      <p:sp>
        <p:nvSpPr>
          <p:cNvPr id="3" name="Content Placeholder 2">
            <a:extLst>
              <a:ext uri="{FF2B5EF4-FFF2-40B4-BE49-F238E27FC236}">
                <a16:creationId xmlns:a16="http://schemas.microsoft.com/office/drawing/2014/main" id="{6B65718F-531C-3547-129B-7676F354FBB0}"/>
              </a:ext>
            </a:extLst>
          </p:cNvPr>
          <p:cNvSpPr>
            <a:spLocks noGrp="1"/>
          </p:cNvSpPr>
          <p:nvPr>
            <p:ph idx="1"/>
          </p:nvPr>
        </p:nvSpPr>
        <p:spPr>
          <a:xfrm>
            <a:off x="838203" y="1825626"/>
            <a:ext cx="10515600" cy="4749345"/>
          </a:xfrm>
        </p:spPr>
        <p:txBody>
          <a:bodyPr>
            <a:normAutofit/>
          </a:bodyPr>
          <a:lstStyle/>
          <a:p>
            <a:pPr marL="342900" lvl="0" indent="-342900">
              <a:buFont typeface="Symbol" panose="05050102010706020507" pitchFamily="18" charset="2"/>
              <a:buChar char=""/>
            </a:pPr>
            <a:r>
              <a:rPr lang="en-GB" sz="2400" dirty="0">
                <a:solidFill>
                  <a:schemeClr val="accent6">
                    <a:lumMod val="75000"/>
                  </a:schemeClr>
                </a:solidFill>
                <a:effectLst/>
                <a:latin typeface="Arial" panose="020B0604020202020204" pitchFamily="34" charset="0"/>
                <a:ea typeface="Calibri" panose="020F0502020204030204" pitchFamily="34" charset="0"/>
              </a:rPr>
              <a:t>Sea2Soil applied at half, full and double field rates shows a significant reduction in the feeding of Cabbage stem flea beetles </a:t>
            </a:r>
            <a:r>
              <a:rPr lang="en-GB" sz="2400" dirty="0">
                <a:effectLst/>
                <a:latin typeface="Arial" panose="020B0604020202020204" pitchFamily="34" charset="0"/>
                <a:ea typeface="Calibri" panose="020F0502020204030204" pitchFamily="34" charset="0"/>
              </a:rPr>
              <a:t>on cotyledons within 2 days of application</a:t>
            </a:r>
          </a:p>
          <a:p>
            <a:pPr marL="0" lvl="0" indent="0">
              <a:buNone/>
            </a:pPr>
            <a:endParaRPr lang="en-GB" sz="2400" dirty="0">
              <a:effectLst/>
              <a:latin typeface="Times New Roman" panose="02020603050405020304" pitchFamily="18" charset="0"/>
              <a:ea typeface="Calibri" panose="020F0502020204030204" pitchFamily="34" charset="0"/>
            </a:endParaRPr>
          </a:p>
          <a:p>
            <a:pPr marL="342900" lvl="0" indent="-342900">
              <a:buFont typeface="Symbol" panose="05050102010706020507" pitchFamily="18" charset="2"/>
              <a:buChar char=""/>
            </a:pPr>
            <a:r>
              <a:rPr lang="en-GB" sz="2400" dirty="0">
                <a:solidFill>
                  <a:schemeClr val="accent6">
                    <a:lumMod val="75000"/>
                  </a:schemeClr>
                </a:solidFill>
                <a:effectLst/>
                <a:latin typeface="Arial" panose="020B0604020202020204" pitchFamily="34" charset="0"/>
                <a:ea typeface="Calibri" panose="020F0502020204030204" pitchFamily="34" charset="0"/>
              </a:rPr>
              <a:t>Sea2Soil applied at half, full and double field rates can cause a reduction in feeding damage on cotyledons up to 7 days</a:t>
            </a:r>
            <a:r>
              <a:rPr lang="en-GB" sz="2400" dirty="0">
                <a:effectLst/>
                <a:latin typeface="Arial" panose="020B0604020202020204" pitchFamily="34" charset="0"/>
                <a:ea typeface="Calibri" panose="020F0502020204030204" pitchFamily="34" charset="0"/>
              </a:rPr>
              <a:t> after application and may convey cover until they senescence</a:t>
            </a:r>
          </a:p>
          <a:p>
            <a:pPr marL="0" lvl="0" indent="0">
              <a:buNone/>
            </a:pPr>
            <a:endParaRPr lang="en-GB" sz="2400" dirty="0">
              <a:effectLst/>
              <a:latin typeface="Times New Roman" panose="02020603050405020304" pitchFamily="18" charset="0"/>
              <a:ea typeface="Calibri" panose="020F0502020204030204" pitchFamily="34" charset="0"/>
            </a:endParaRPr>
          </a:p>
          <a:p>
            <a:pPr marL="342900" lvl="0" indent="-342900">
              <a:buFont typeface="Symbol" panose="05050102010706020507" pitchFamily="18" charset="2"/>
              <a:buChar char=""/>
            </a:pPr>
            <a:r>
              <a:rPr lang="en-GB" sz="2400" dirty="0">
                <a:solidFill>
                  <a:schemeClr val="accent6">
                    <a:lumMod val="75000"/>
                  </a:schemeClr>
                </a:solidFill>
                <a:effectLst/>
                <a:latin typeface="Arial" panose="020B0604020202020204" pitchFamily="34" charset="0"/>
                <a:ea typeface="Calibri" panose="020F0502020204030204" pitchFamily="34" charset="0"/>
              </a:rPr>
              <a:t>2 applications of Sea2Soil at either half, full or double field rate can deter feeding of Cabbage stem flea beetle on stems</a:t>
            </a:r>
            <a:r>
              <a:rPr lang="en-GB" sz="2400" dirty="0">
                <a:effectLst/>
                <a:latin typeface="Arial" panose="020B0604020202020204" pitchFamily="34" charset="0"/>
                <a:ea typeface="Calibri" panose="020F0502020204030204" pitchFamily="34" charset="0"/>
              </a:rPr>
              <a:t>, but as stem feeding is slow this can take up to 12 days after a second application for the differences to become evident</a:t>
            </a:r>
            <a:endParaRPr lang="en-GB" sz="2400" dirty="0">
              <a:effectLst/>
              <a:latin typeface="Times New Roman" panose="02020603050405020304" pitchFamily="18" charset="0"/>
              <a:ea typeface="Calibri" panose="020F0502020204030204" pitchFamily="34" charset="0"/>
            </a:endParaRPr>
          </a:p>
          <a:p>
            <a:pPr marL="0" indent="0">
              <a:buNone/>
            </a:pPr>
            <a:endParaRPr lang="en-GB" sz="3600" dirty="0"/>
          </a:p>
        </p:txBody>
      </p:sp>
    </p:spTree>
    <p:extLst>
      <p:ext uri="{BB962C8B-B14F-4D97-AF65-F5344CB8AC3E}">
        <p14:creationId xmlns:p14="http://schemas.microsoft.com/office/powerpoint/2010/main" val="433591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14E8-111B-892E-7AE6-47D060AEC5C4}"/>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id="{74FD3552-2BB5-0E5E-FF08-5A6325E9DA13}"/>
              </a:ext>
            </a:extLst>
          </p:cNvPr>
          <p:cNvSpPr>
            <a:spLocks noGrp="1"/>
          </p:cNvSpPr>
          <p:nvPr>
            <p:ph idx="1"/>
          </p:nvPr>
        </p:nvSpPr>
        <p:spPr/>
        <p:txBody>
          <a:bodyPr/>
          <a:lstStyle/>
          <a:p>
            <a:r>
              <a:rPr lang="en-GB" dirty="0"/>
              <a:t>Further work to be carried out</a:t>
            </a:r>
          </a:p>
          <a:p>
            <a:pPr lvl="1"/>
            <a:r>
              <a:rPr lang="en-GB" dirty="0"/>
              <a:t>Field scale</a:t>
            </a:r>
          </a:p>
          <a:p>
            <a:r>
              <a:rPr lang="en-GB" dirty="0"/>
              <a:t>Initial trails indicate that Sea2Soil reduces the feeding of the CSFB on OSR plants</a:t>
            </a:r>
          </a:p>
          <a:p>
            <a:r>
              <a:rPr lang="en-GB" dirty="0"/>
              <a:t>Application rates are optimal at 10L/Ha every 7days </a:t>
            </a:r>
          </a:p>
        </p:txBody>
      </p:sp>
    </p:spTree>
    <p:extLst>
      <p:ext uri="{BB962C8B-B14F-4D97-AF65-F5344CB8AC3E}">
        <p14:creationId xmlns:p14="http://schemas.microsoft.com/office/powerpoint/2010/main" val="3590521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AEFB0-4EE9-524B-FC15-83A19FD1375F}"/>
              </a:ext>
            </a:extLst>
          </p:cNvPr>
          <p:cNvSpPr txBox="1">
            <a:spLocks noGrp="1"/>
          </p:cNvSpPr>
          <p:nvPr>
            <p:ph type="title"/>
          </p:nvPr>
        </p:nvSpPr>
        <p:spPr/>
        <p:txBody>
          <a:bodyPr/>
          <a:lstStyle/>
          <a:p>
            <a:pPr lvl="0"/>
            <a:r>
              <a:rPr lang="en-GB"/>
              <a:t>Cabbage Stem Flea Beetle</a:t>
            </a:r>
          </a:p>
        </p:txBody>
      </p:sp>
      <p:sp>
        <p:nvSpPr>
          <p:cNvPr id="3" name="Content Placeholder 2">
            <a:extLst>
              <a:ext uri="{FF2B5EF4-FFF2-40B4-BE49-F238E27FC236}">
                <a16:creationId xmlns:a16="http://schemas.microsoft.com/office/drawing/2014/main" id="{F937A372-D3ED-4E66-D6FF-BC92645EB27E}"/>
              </a:ext>
            </a:extLst>
          </p:cNvPr>
          <p:cNvSpPr txBox="1">
            <a:spLocks noGrp="1"/>
          </p:cNvSpPr>
          <p:nvPr>
            <p:ph idx="1"/>
          </p:nvPr>
        </p:nvSpPr>
        <p:spPr/>
        <p:txBody>
          <a:bodyPr/>
          <a:lstStyle/>
          <a:p>
            <a:pPr lvl="0">
              <a:lnSpc>
                <a:spcPct val="70000"/>
              </a:lnSpc>
            </a:pPr>
            <a:r>
              <a:rPr lang="en-GB" sz="2600"/>
              <a:t>Cabbage stem flea beetle (CSFB) is the most important pest of winter oilseed rape. </a:t>
            </a:r>
          </a:p>
          <a:p>
            <a:pPr lvl="0">
              <a:lnSpc>
                <a:spcPct val="70000"/>
              </a:lnSpc>
            </a:pPr>
            <a:endParaRPr lang="en-GB" sz="2600"/>
          </a:p>
          <a:p>
            <a:pPr lvl="0">
              <a:lnSpc>
                <a:spcPct val="70000"/>
              </a:lnSpc>
            </a:pPr>
            <a:r>
              <a:rPr lang="en-GB" sz="2600"/>
              <a:t>Since 2013, when neonicotinoid-treated seed was withdrawn from use in this crop, CSFB management has become far more challenging. Widespread resistance to pyrethroids has also limited the effectiveness of this chemical control option.</a:t>
            </a:r>
          </a:p>
          <a:p>
            <a:pPr lvl="0">
              <a:lnSpc>
                <a:spcPct val="70000"/>
              </a:lnSpc>
            </a:pPr>
            <a:endParaRPr lang="en-GB" sz="2600"/>
          </a:p>
          <a:p>
            <a:pPr lvl="0">
              <a:lnSpc>
                <a:spcPct val="70000"/>
              </a:lnSpc>
            </a:pPr>
            <a:r>
              <a:rPr lang="en-GB" sz="2600"/>
              <a:t>The lack of chemical control exposed significant knowledge gaps in pest biology and phenology, including an understanding of the factors that influence adult migration and larval invasion, and the relationship between larval load and crop damage.</a:t>
            </a:r>
          </a:p>
        </p:txBody>
      </p:sp>
      <p:pic>
        <p:nvPicPr>
          <p:cNvPr id="4" name="Picture 3">
            <a:extLst>
              <a:ext uri="{FF2B5EF4-FFF2-40B4-BE49-F238E27FC236}">
                <a16:creationId xmlns:a16="http://schemas.microsoft.com/office/drawing/2014/main" id="{577E639F-43F0-9401-28C9-DC3ABB28EF3C}"/>
              </a:ext>
            </a:extLst>
          </p:cNvPr>
          <p:cNvPicPr>
            <a:picLocks noChangeAspect="1"/>
          </p:cNvPicPr>
          <p:nvPr/>
        </p:nvPicPr>
        <p:blipFill>
          <a:blip r:embed="rId2"/>
          <a:stretch>
            <a:fillRect/>
          </a:stretch>
        </p:blipFill>
        <p:spPr>
          <a:xfrm>
            <a:off x="7097486" y="326563"/>
            <a:ext cx="2049915" cy="13641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5036-5C98-1958-4DD3-60B226A76A97}"/>
              </a:ext>
            </a:extLst>
          </p:cNvPr>
          <p:cNvSpPr txBox="1">
            <a:spLocks noGrp="1"/>
          </p:cNvSpPr>
          <p:nvPr>
            <p:ph type="title"/>
          </p:nvPr>
        </p:nvSpPr>
        <p:spPr/>
        <p:txBody>
          <a:bodyPr/>
          <a:lstStyle/>
          <a:p>
            <a:pPr lvl="0"/>
            <a:r>
              <a:rPr lang="en-GB"/>
              <a:t>Cropping Area </a:t>
            </a:r>
          </a:p>
        </p:txBody>
      </p:sp>
      <p:pic>
        <p:nvPicPr>
          <p:cNvPr id="3" name="Picture 4">
            <a:extLst>
              <a:ext uri="{FF2B5EF4-FFF2-40B4-BE49-F238E27FC236}">
                <a16:creationId xmlns:a16="http://schemas.microsoft.com/office/drawing/2014/main" id="{DF0536CB-AC15-1333-BBC8-A3C12BB1918E}"/>
              </a:ext>
            </a:extLst>
          </p:cNvPr>
          <p:cNvPicPr>
            <a:picLocks noChangeAspect="1"/>
          </p:cNvPicPr>
          <p:nvPr/>
        </p:nvPicPr>
        <p:blipFill>
          <a:blip r:embed="rId2"/>
          <a:stretch>
            <a:fillRect/>
          </a:stretch>
        </p:blipFill>
        <p:spPr>
          <a:xfrm>
            <a:off x="548640" y="1913354"/>
            <a:ext cx="7941618" cy="4579525"/>
          </a:xfrm>
          <a:prstGeom prst="rect">
            <a:avLst/>
          </a:prstGeom>
          <a:noFill/>
          <a:ln cap="flat">
            <a:noFill/>
          </a:ln>
        </p:spPr>
      </p:pic>
      <p:sp>
        <p:nvSpPr>
          <p:cNvPr id="4" name="TextBox 5">
            <a:extLst>
              <a:ext uri="{FF2B5EF4-FFF2-40B4-BE49-F238E27FC236}">
                <a16:creationId xmlns:a16="http://schemas.microsoft.com/office/drawing/2014/main" id="{CB40B79E-2027-505F-B87B-E05642EC2CBF}"/>
              </a:ext>
            </a:extLst>
          </p:cNvPr>
          <p:cNvSpPr txBox="1"/>
          <p:nvPr/>
        </p:nvSpPr>
        <p:spPr>
          <a:xfrm>
            <a:off x="548640" y="1506025"/>
            <a:ext cx="8566977"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B0C0C"/>
                </a:solidFill>
                <a:uFillTx/>
                <a:latin typeface="GDS Transport"/>
              </a:rPr>
              <a:t>Area of wheat, barley and oilseed rape in England at 1 June (thousand hectares)</a:t>
            </a:r>
            <a:endParaRPr lang="en-GB" sz="1800" b="0" i="0" u="none" strike="noStrike" kern="1200" cap="none" spc="0" baseline="0">
              <a:solidFill>
                <a:srgbClr val="000000"/>
              </a:solidFill>
              <a:uFillTx/>
              <a:latin typeface="Calibri"/>
            </a:endParaRPr>
          </a:p>
        </p:txBody>
      </p:sp>
      <p:sp>
        <p:nvSpPr>
          <p:cNvPr id="5" name="TextBox 6">
            <a:extLst>
              <a:ext uri="{FF2B5EF4-FFF2-40B4-BE49-F238E27FC236}">
                <a16:creationId xmlns:a16="http://schemas.microsoft.com/office/drawing/2014/main" id="{3CC812EF-841F-170F-FDB2-0880F90BCFB3}"/>
              </a:ext>
            </a:extLst>
          </p:cNvPr>
          <p:cNvSpPr txBox="1"/>
          <p:nvPr/>
        </p:nvSpPr>
        <p:spPr>
          <a:xfrm>
            <a:off x="8699062" y="5569546"/>
            <a:ext cx="307637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hlinkClick r:id="rId3">
                  <a:extLst>
                    <a:ext uri="{A12FA001-AC4F-418D-AE19-62706E023703}">
                      <ahyp:hlinkClr xmlns:ahyp="http://schemas.microsoft.com/office/drawing/2018/hyperlinkcolor" val="tx"/>
                    </a:ext>
                  </a:extLst>
                </a:hlinkClick>
              </a:rPr>
              <a:t>Cereal and oilseed rape areas in England at 1 June 2023 - GOV.UK (www.gov.uk)</a:t>
            </a:r>
            <a:endParaRPr lang="en-GB" sz="1800" b="0" i="0" u="none" strike="noStrike" kern="1200" cap="none" spc="0" baseline="0">
              <a:solidFill>
                <a:srgbClr val="000000"/>
              </a:solidFill>
              <a:uFillTx/>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B481F-6B2F-0DD9-D2D0-5EA8011AFD7C}"/>
              </a:ext>
            </a:extLst>
          </p:cNvPr>
          <p:cNvSpPr txBox="1">
            <a:spLocks noGrp="1"/>
          </p:cNvSpPr>
          <p:nvPr>
            <p:ph type="title"/>
          </p:nvPr>
        </p:nvSpPr>
        <p:spPr/>
        <p:txBody>
          <a:bodyPr/>
          <a:lstStyle/>
          <a:p>
            <a:r>
              <a:rPr lang="en-GB" dirty="0"/>
              <a:t>Financial loss due to CSFB</a:t>
            </a:r>
          </a:p>
        </p:txBody>
      </p:sp>
      <p:pic>
        <p:nvPicPr>
          <p:cNvPr id="6" name="Picture 5">
            <a:extLst>
              <a:ext uri="{FF2B5EF4-FFF2-40B4-BE49-F238E27FC236}">
                <a16:creationId xmlns:a16="http://schemas.microsoft.com/office/drawing/2014/main" id="{93B58ECA-D9B2-E57F-95FA-9E22B4402E65}"/>
              </a:ext>
            </a:extLst>
          </p:cNvPr>
          <p:cNvPicPr>
            <a:picLocks noChangeAspect="1"/>
          </p:cNvPicPr>
          <p:nvPr/>
        </p:nvPicPr>
        <p:blipFill>
          <a:blip r:embed="rId2"/>
          <a:stretch>
            <a:fillRect/>
          </a:stretch>
        </p:blipFill>
        <p:spPr>
          <a:xfrm>
            <a:off x="729634" y="2093459"/>
            <a:ext cx="5457825" cy="3019425"/>
          </a:xfrm>
          <a:prstGeom prst="rect">
            <a:avLst/>
          </a:prstGeom>
        </p:spPr>
      </p:pic>
      <p:sp>
        <p:nvSpPr>
          <p:cNvPr id="7" name="TextBox 6">
            <a:extLst>
              <a:ext uri="{FF2B5EF4-FFF2-40B4-BE49-F238E27FC236}">
                <a16:creationId xmlns:a16="http://schemas.microsoft.com/office/drawing/2014/main" id="{F6B2E43D-741A-B12B-6F64-677C6BE185BE}"/>
              </a:ext>
            </a:extLst>
          </p:cNvPr>
          <p:cNvSpPr txBox="1"/>
          <p:nvPr/>
        </p:nvSpPr>
        <p:spPr>
          <a:xfrm>
            <a:off x="729634" y="5218922"/>
            <a:ext cx="5366366" cy="246221"/>
          </a:xfrm>
          <a:prstGeom prst="rect">
            <a:avLst/>
          </a:prstGeom>
          <a:noFill/>
        </p:spPr>
        <p:txBody>
          <a:bodyPr wrap="square" rtlCol="0">
            <a:spAutoFit/>
          </a:bodyPr>
          <a:lstStyle/>
          <a:p>
            <a:r>
              <a:rPr lang="en-GB" sz="1000" dirty="0">
                <a:hlinkClick r:id="rId3"/>
              </a:rPr>
              <a:t>Harvest 2023: Some good oilseed rape yields but most are down - Farmers Weekly (fwi.co.uk)</a:t>
            </a:r>
            <a:endParaRPr lang="en-GB" sz="1000" dirty="0"/>
          </a:p>
        </p:txBody>
      </p:sp>
      <p:sp>
        <p:nvSpPr>
          <p:cNvPr id="8" name="TextBox 7">
            <a:extLst>
              <a:ext uri="{FF2B5EF4-FFF2-40B4-BE49-F238E27FC236}">
                <a16:creationId xmlns:a16="http://schemas.microsoft.com/office/drawing/2014/main" id="{E1CD70C1-188C-0941-03AA-0CD15849E313}"/>
              </a:ext>
            </a:extLst>
          </p:cNvPr>
          <p:cNvSpPr txBox="1"/>
          <p:nvPr/>
        </p:nvSpPr>
        <p:spPr>
          <a:xfrm>
            <a:off x="6525208" y="2195804"/>
            <a:ext cx="4937158" cy="3139321"/>
          </a:xfrm>
          <a:prstGeom prst="rect">
            <a:avLst/>
          </a:prstGeom>
          <a:noFill/>
        </p:spPr>
        <p:txBody>
          <a:bodyPr wrap="square" rtlCol="0">
            <a:spAutoFit/>
          </a:bodyPr>
          <a:lstStyle/>
          <a:p>
            <a:r>
              <a:rPr lang="en-GB" dirty="0"/>
              <a:t>2019</a:t>
            </a:r>
          </a:p>
          <a:p>
            <a:pPr marL="285750" indent="-285750">
              <a:buFont typeface="Arial" panose="020B0604020202020204" pitchFamily="34" charset="0"/>
              <a:buChar char="•"/>
            </a:pPr>
            <a:r>
              <a:rPr lang="en-GB" dirty="0"/>
              <a:t>Average price 2019 £322.50 </a:t>
            </a:r>
            <a:r>
              <a:rPr lang="en-GB" sz="1050" dirty="0"/>
              <a:t>(AHDB source)</a:t>
            </a:r>
          </a:p>
          <a:p>
            <a:pPr marL="285750" indent="-285750">
              <a:buFont typeface="Arial" panose="020B0604020202020204" pitchFamily="34" charset="0"/>
              <a:buChar char="•"/>
            </a:pPr>
            <a:r>
              <a:rPr lang="en-GB" dirty="0"/>
              <a:t>Total income to UK farming industry: £564.4M</a:t>
            </a:r>
          </a:p>
          <a:p>
            <a:pPr marL="285750" indent="-285750">
              <a:buFont typeface="Arial" panose="020B0604020202020204" pitchFamily="34" charset="0"/>
              <a:buChar char="•"/>
            </a:pPr>
            <a:endParaRPr lang="en-GB" dirty="0"/>
          </a:p>
          <a:p>
            <a:r>
              <a:rPr lang="en-GB" dirty="0"/>
              <a:t>2021</a:t>
            </a:r>
          </a:p>
          <a:p>
            <a:pPr marL="285750" indent="-285750">
              <a:buFont typeface="Arial" panose="020B0604020202020204" pitchFamily="34" charset="0"/>
              <a:buChar char="•"/>
            </a:pPr>
            <a:r>
              <a:rPr lang="en-GB" dirty="0"/>
              <a:t>Average price 2021 £354.50 </a:t>
            </a:r>
            <a:r>
              <a:rPr lang="en-GB" sz="1050" dirty="0"/>
              <a:t>(AHDB source)</a:t>
            </a:r>
          </a:p>
          <a:p>
            <a:pPr marL="285750" indent="-285750">
              <a:buFont typeface="Arial" panose="020B0604020202020204" pitchFamily="34" charset="0"/>
              <a:buChar char="•"/>
            </a:pPr>
            <a:r>
              <a:rPr lang="en-GB" dirty="0"/>
              <a:t>Total income to UK farming industry: £347.4M</a:t>
            </a:r>
          </a:p>
          <a:p>
            <a:pPr marL="285750" indent="-285750">
              <a:buFont typeface="Arial" panose="020B0604020202020204" pitchFamily="34" charset="0"/>
              <a:buChar char="•"/>
            </a:pPr>
            <a:endParaRPr lang="en-GB" dirty="0"/>
          </a:p>
          <a:p>
            <a:pPr algn="ctr"/>
            <a:r>
              <a:rPr lang="en-GB" b="1" dirty="0"/>
              <a:t>Total Farming loss due the increase of CSFB: £217Million</a:t>
            </a:r>
          </a:p>
          <a:p>
            <a:pPr marL="285750" indent="-285750">
              <a:buFont typeface="Arial" panose="020B0604020202020204" pitchFamily="34" charset="0"/>
              <a:buChar char="•"/>
            </a:pP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443-FECF-D0E8-583C-A229BDD51692}"/>
              </a:ext>
            </a:extLst>
          </p:cNvPr>
          <p:cNvSpPr>
            <a:spLocks noGrp="1"/>
          </p:cNvSpPr>
          <p:nvPr>
            <p:ph type="title"/>
          </p:nvPr>
        </p:nvSpPr>
        <p:spPr/>
        <p:txBody>
          <a:bodyPr/>
          <a:lstStyle/>
          <a:p>
            <a:r>
              <a:rPr lang="en-GB" dirty="0"/>
              <a:t>Can Sea2Soil help?</a:t>
            </a:r>
          </a:p>
        </p:txBody>
      </p:sp>
      <p:sp>
        <p:nvSpPr>
          <p:cNvPr id="3" name="Content Placeholder 2">
            <a:extLst>
              <a:ext uri="{FF2B5EF4-FFF2-40B4-BE49-F238E27FC236}">
                <a16:creationId xmlns:a16="http://schemas.microsoft.com/office/drawing/2014/main" id="{73E96404-26A4-80F7-6195-8E3DCD5B8F8F}"/>
              </a:ext>
            </a:extLst>
          </p:cNvPr>
          <p:cNvSpPr>
            <a:spLocks noGrp="1"/>
          </p:cNvSpPr>
          <p:nvPr>
            <p:ph idx="1"/>
          </p:nvPr>
        </p:nvSpPr>
        <p:spPr>
          <a:xfrm>
            <a:off x="838203" y="1825627"/>
            <a:ext cx="10515600" cy="1048202"/>
          </a:xfrm>
        </p:spPr>
        <p:txBody>
          <a:bodyPr/>
          <a:lstStyle/>
          <a:p>
            <a:r>
              <a:rPr lang="en-GB" dirty="0"/>
              <a:t>Since 2021 farmers have reported that since they have been using Sea2Soil they have seen a significant reduction in CSFB.</a:t>
            </a:r>
          </a:p>
        </p:txBody>
      </p:sp>
      <p:pic>
        <p:nvPicPr>
          <p:cNvPr id="4" name="Picture 3">
            <a:extLst>
              <a:ext uri="{FF2B5EF4-FFF2-40B4-BE49-F238E27FC236}">
                <a16:creationId xmlns:a16="http://schemas.microsoft.com/office/drawing/2014/main" id="{BA40A312-7689-AAD7-64D5-677D1375556D}"/>
              </a:ext>
            </a:extLst>
          </p:cNvPr>
          <p:cNvPicPr>
            <a:picLocks noChangeAspect="1"/>
          </p:cNvPicPr>
          <p:nvPr/>
        </p:nvPicPr>
        <p:blipFill>
          <a:blip r:embed="rId2"/>
          <a:stretch>
            <a:fillRect/>
          </a:stretch>
        </p:blipFill>
        <p:spPr>
          <a:xfrm>
            <a:off x="1618099" y="3008768"/>
            <a:ext cx="1641395" cy="3550087"/>
          </a:xfrm>
          <a:prstGeom prst="rect">
            <a:avLst/>
          </a:prstGeom>
        </p:spPr>
      </p:pic>
      <p:pic>
        <p:nvPicPr>
          <p:cNvPr id="5" name="Picture 4">
            <a:extLst>
              <a:ext uri="{FF2B5EF4-FFF2-40B4-BE49-F238E27FC236}">
                <a16:creationId xmlns:a16="http://schemas.microsoft.com/office/drawing/2014/main" id="{C9E8F277-F0A6-BC43-5E66-CD4335A4180E}"/>
              </a:ext>
            </a:extLst>
          </p:cNvPr>
          <p:cNvPicPr>
            <a:picLocks noChangeAspect="1"/>
          </p:cNvPicPr>
          <p:nvPr/>
        </p:nvPicPr>
        <p:blipFill>
          <a:blip r:embed="rId3"/>
          <a:stretch>
            <a:fillRect/>
          </a:stretch>
        </p:blipFill>
        <p:spPr>
          <a:xfrm>
            <a:off x="3466354" y="3008769"/>
            <a:ext cx="1641396" cy="3550088"/>
          </a:xfrm>
          <a:prstGeom prst="rect">
            <a:avLst/>
          </a:prstGeom>
        </p:spPr>
      </p:pic>
      <p:sp>
        <p:nvSpPr>
          <p:cNvPr id="6" name="Speech Bubble: Rectangle with Corners Rounded 5">
            <a:extLst>
              <a:ext uri="{FF2B5EF4-FFF2-40B4-BE49-F238E27FC236}">
                <a16:creationId xmlns:a16="http://schemas.microsoft.com/office/drawing/2014/main" id="{FB04B37C-3E22-D3FC-02C7-6F12F05D9352}"/>
              </a:ext>
            </a:extLst>
          </p:cNvPr>
          <p:cNvSpPr/>
          <p:nvPr/>
        </p:nvSpPr>
        <p:spPr>
          <a:xfrm>
            <a:off x="6463004" y="3564294"/>
            <a:ext cx="4260980" cy="2021633"/>
          </a:xfrm>
          <a:prstGeom prst="wedgeRoundRectCallout">
            <a:avLst/>
          </a:prstGeom>
          <a:solidFill>
            <a:schemeClr val="accent1">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113F6D6-54B8-753C-6A7F-261BD1E7BB99}"/>
              </a:ext>
            </a:extLst>
          </p:cNvPr>
          <p:cNvSpPr txBox="1"/>
          <p:nvPr/>
        </p:nvSpPr>
        <p:spPr>
          <a:xfrm>
            <a:off x="6630955" y="3837992"/>
            <a:ext cx="3942946" cy="1477328"/>
          </a:xfrm>
          <a:prstGeom prst="rect">
            <a:avLst/>
          </a:prstGeom>
          <a:noFill/>
        </p:spPr>
        <p:txBody>
          <a:bodyPr wrap="square" rtlCol="0">
            <a:spAutoFit/>
          </a:bodyPr>
          <a:lstStyle/>
          <a:p>
            <a:r>
              <a:rPr lang="en-GB" dirty="0"/>
              <a:t>After applying Sea2Soil to half of one field and not the other, the treated half looked healthier and showed a significant yield increase when harvested. Andrew, </a:t>
            </a:r>
            <a:r>
              <a:rPr lang="en-GB" dirty="0" err="1"/>
              <a:t>Elsham</a:t>
            </a:r>
            <a:r>
              <a:rPr lang="en-GB" dirty="0"/>
              <a:t> Estates</a:t>
            </a:r>
          </a:p>
        </p:txBody>
      </p:sp>
    </p:spTree>
    <p:extLst>
      <p:ext uri="{BB962C8B-B14F-4D97-AF65-F5344CB8AC3E}">
        <p14:creationId xmlns:p14="http://schemas.microsoft.com/office/powerpoint/2010/main" val="2335300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BFFF-1FDD-50A0-A495-2F6DD1C40696}"/>
              </a:ext>
            </a:extLst>
          </p:cNvPr>
          <p:cNvSpPr>
            <a:spLocks noGrp="1"/>
          </p:cNvSpPr>
          <p:nvPr>
            <p:ph type="title"/>
          </p:nvPr>
        </p:nvSpPr>
        <p:spPr/>
        <p:txBody>
          <a:bodyPr/>
          <a:lstStyle/>
          <a:p>
            <a:r>
              <a:rPr lang="en-GB" dirty="0"/>
              <a:t>NIAB Partnership</a:t>
            </a:r>
          </a:p>
        </p:txBody>
      </p:sp>
      <p:pic>
        <p:nvPicPr>
          <p:cNvPr id="4" name="Content Placeholder 3">
            <a:extLst>
              <a:ext uri="{FF2B5EF4-FFF2-40B4-BE49-F238E27FC236}">
                <a16:creationId xmlns:a16="http://schemas.microsoft.com/office/drawing/2014/main" id="{2D3554CF-F5F4-BF11-8617-383A18938C99}"/>
              </a:ext>
            </a:extLst>
          </p:cNvPr>
          <p:cNvPicPr>
            <a:picLocks noGrp="1" noChangeAspect="1"/>
          </p:cNvPicPr>
          <p:nvPr>
            <p:ph idx="1"/>
          </p:nvPr>
        </p:nvPicPr>
        <p:blipFill>
          <a:blip r:embed="rId2"/>
          <a:stretch>
            <a:fillRect/>
          </a:stretch>
        </p:blipFill>
        <p:spPr>
          <a:xfrm>
            <a:off x="3066025" y="2723452"/>
            <a:ext cx="6059949" cy="2493480"/>
          </a:xfrm>
          <a:prstGeom prst="rect">
            <a:avLst/>
          </a:prstGeom>
        </p:spPr>
      </p:pic>
    </p:spTree>
    <p:extLst>
      <p:ext uri="{BB962C8B-B14F-4D97-AF65-F5344CB8AC3E}">
        <p14:creationId xmlns:p14="http://schemas.microsoft.com/office/powerpoint/2010/main" val="3282533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166D5-FB8C-C1B6-086F-83BE95DF8EE7}"/>
              </a:ext>
            </a:extLst>
          </p:cNvPr>
          <p:cNvSpPr>
            <a:spLocks noGrp="1"/>
          </p:cNvSpPr>
          <p:nvPr>
            <p:ph type="title"/>
          </p:nvPr>
        </p:nvSpPr>
        <p:spPr/>
        <p:txBody>
          <a:bodyPr/>
          <a:lstStyle/>
          <a:p>
            <a:r>
              <a:rPr lang="en-GB" dirty="0"/>
              <a:t>Objectives of initial glass house trial</a:t>
            </a:r>
          </a:p>
        </p:txBody>
      </p:sp>
      <p:sp>
        <p:nvSpPr>
          <p:cNvPr id="3" name="Content Placeholder 2">
            <a:extLst>
              <a:ext uri="{FF2B5EF4-FFF2-40B4-BE49-F238E27FC236}">
                <a16:creationId xmlns:a16="http://schemas.microsoft.com/office/drawing/2014/main" id="{11B3DE87-82CF-BA94-FB4E-AFFB52586E29}"/>
              </a:ext>
            </a:extLst>
          </p:cNvPr>
          <p:cNvSpPr>
            <a:spLocks noGrp="1"/>
          </p:cNvSpPr>
          <p:nvPr>
            <p:ph idx="1"/>
          </p:nvPr>
        </p:nvSpPr>
        <p:spPr>
          <a:xfrm>
            <a:off x="838203" y="1825627"/>
            <a:ext cx="10515600" cy="1384104"/>
          </a:xfrm>
        </p:spPr>
        <p:txBody>
          <a:bodyPr/>
          <a:lstStyle/>
          <a:p>
            <a:r>
              <a:rPr lang="en-GB" dirty="0"/>
              <a:t>Laboratory screening of </a:t>
            </a:r>
            <a:r>
              <a:rPr lang="en-GB" dirty="0" err="1"/>
              <a:t>Pelagia’s</a:t>
            </a:r>
            <a:r>
              <a:rPr lang="en-GB" dirty="0"/>
              <a:t> “Sea2Soil” for efficacy against cabbage stem flea beetle (</a:t>
            </a:r>
            <a:r>
              <a:rPr lang="en-GB" dirty="0" err="1"/>
              <a:t>Phyllortreta</a:t>
            </a:r>
            <a:r>
              <a:rPr lang="en-GB" dirty="0"/>
              <a:t> Cruciferae).</a:t>
            </a:r>
          </a:p>
        </p:txBody>
      </p:sp>
    </p:spTree>
    <p:extLst>
      <p:ext uri="{BB962C8B-B14F-4D97-AF65-F5344CB8AC3E}">
        <p14:creationId xmlns:p14="http://schemas.microsoft.com/office/powerpoint/2010/main" val="1019623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9A3B-B8AF-2938-BD64-C7DDC2B5B381}"/>
              </a:ext>
            </a:extLst>
          </p:cNvPr>
          <p:cNvSpPr>
            <a:spLocks noGrp="1"/>
          </p:cNvSpPr>
          <p:nvPr>
            <p:ph type="title"/>
          </p:nvPr>
        </p:nvSpPr>
        <p:spPr/>
        <p:txBody>
          <a:bodyPr/>
          <a:lstStyle/>
          <a:p>
            <a:r>
              <a:rPr lang="en-GB" dirty="0"/>
              <a:t>Materials and Method</a:t>
            </a:r>
          </a:p>
        </p:txBody>
      </p:sp>
      <p:sp>
        <p:nvSpPr>
          <p:cNvPr id="3" name="Content Placeholder 2">
            <a:extLst>
              <a:ext uri="{FF2B5EF4-FFF2-40B4-BE49-F238E27FC236}">
                <a16:creationId xmlns:a16="http://schemas.microsoft.com/office/drawing/2014/main" id="{579F682C-8408-BB81-F52A-3DBD0134829B}"/>
              </a:ext>
            </a:extLst>
          </p:cNvPr>
          <p:cNvSpPr>
            <a:spLocks noGrp="1"/>
          </p:cNvSpPr>
          <p:nvPr>
            <p:ph idx="1"/>
          </p:nvPr>
        </p:nvSpPr>
        <p:spPr>
          <a:xfrm>
            <a:off x="838197" y="1614133"/>
            <a:ext cx="10515600" cy="2553540"/>
          </a:xfrm>
        </p:spPr>
        <p:txBody>
          <a:bodyPr>
            <a:normAutofit lnSpcReduction="10000"/>
          </a:bodyPr>
          <a:lstStyle/>
          <a:p>
            <a:r>
              <a:rPr lang="en-GB" sz="2400" dirty="0"/>
              <a:t>A complete randomised block design of 6 replicates of 4 treatments.</a:t>
            </a:r>
          </a:p>
          <a:p>
            <a:r>
              <a:rPr lang="en-GB" sz="2400" dirty="0"/>
              <a:t>Each plot consisted of 1m x 0.5m x 0.5m </a:t>
            </a:r>
            <a:r>
              <a:rPr lang="en-GB" sz="2400" dirty="0" err="1"/>
              <a:t>BugDorn</a:t>
            </a:r>
            <a:r>
              <a:rPr lang="en-GB" sz="2400" dirty="0"/>
              <a:t> cage.</a:t>
            </a:r>
          </a:p>
          <a:p>
            <a:r>
              <a:rPr lang="en-GB" sz="2400" dirty="0"/>
              <a:t>Each cage had 4 pots of Oil Seed Rape (cv Turning), planting density 40-45 plants/M</a:t>
            </a:r>
            <a:r>
              <a:rPr lang="en-GB" sz="2400" baseline="30000" dirty="0"/>
              <a:t>2</a:t>
            </a:r>
            <a:r>
              <a:rPr lang="en-GB" sz="2400" dirty="0"/>
              <a:t>.</a:t>
            </a:r>
          </a:p>
          <a:p>
            <a:r>
              <a:rPr lang="en-GB" sz="2400" dirty="0"/>
              <a:t>Treatments – Untreated, 5L/Ha, 10L/Ha, 20L/Ha</a:t>
            </a:r>
          </a:p>
          <a:p>
            <a:r>
              <a:rPr lang="en-GB" sz="2400" dirty="0"/>
              <a:t>7 CSFBs introduced into each cage</a:t>
            </a:r>
          </a:p>
        </p:txBody>
      </p:sp>
      <p:pic>
        <p:nvPicPr>
          <p:cNvPr id="4" name="Picture 3">
            <a:extLst>
              <a:ext uri="{FF2B5EF4-FFF2-40B4-BE49-F238E27FC236}">
                <a16:creationId xmlns:a16="http://schemas.microsoft.com/office/drawing/2014/main" id="{ABB234B6-C39A-7A47-346E-F9C4C6AED894}"/>
              </a:ext>
            </a:extLst>
          </p:cNvPr>
          <p:cNvPicPr>
            <a:picLocks noChangeAspect="1"/>
          </p:cNvPicPr>
          <p:nvPr/>
        </p:nvPicPr>
        <p:blipFill>
          <a:blip r:embed="rId2"/>
          <a:stretch>
            <a:fillRect/>
          </a:stretch>
        </p:blipFill>
        <p:spPr>
          <a:xfrm>
            <a:off x="1583197" y="4298149"/>
            <a:ext cx="4133358" cy="2326068"/>
          </a:xfrm>
          <a:prstGeom prst="rect">
            <a:avLst/>
          </a:prstGeom>
        </p:spPr>
      </p:pic>
      <p:pic>
        <p:nvPicPr>
          <p:cNvPr id="5" name="Picture 4">
            <a:extLst>
              <a:ext uri="{FF2B5EF4-FFF2-40B4-BE49-F238E27FC236}">
                <a16:creationId xmlns:a16="http://schemas.microsoft.com/office/drawing/2014/main" id="{B1658D12-8A70-8896-82A5-8FABADE41909}"/>
              </a:ext>
            </a:extLst>
          </p:cNvPr>
          <p:cNvPicPr>
            <a:picLocks noChangeAspect="1"/>
          </p:cNvPicPr>
          <p:nvPr/>
        </p:nvPicPr>
        <p:blipFill>
          <a:blip r:embed="rId3"/>
          <a:stretch>
            <a:fillRect/>
          </a:stretch>
        </p:blipFill>
        <p:spPr>
          <a:xfrm>
            <a:off x="6096000" y="4298149"/>
            <a:ext cx="4135232" cy="2326068"/>
          </a:xfrm>
          <a:prstGeom prst="rect">
            <a:avLst/>
          </a:prstGeom>
        </p:spPr>
      </p:pic>
    </p:spTree>
    <p:extLst>
      <p:ext uri="{BB962C8B-B14F-4D97-AF65-F5344CB8AC3E}">
        <p14:creationId xmlns:p14="http://schemas.microsoft.com/office/powerpoint/2010/main" val="1381037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48FF-9500-98B1-BE57-30A81C20E5E8}"/>
              </a:ext>
            </a:extLst>
          </p:cNvPr>
          <p:cNvSpPr>
            <a:spLocks noGrp="1"/>
          </p:cNvSpPr>
          <p:nvPr>
            <p:ph type="title"/>
          </p:nvPr>
        </p:nvSpPr>
        <p:spPr/>
        <p:txBody>
          <a:bodyPr/>
          <a:lstStyle/>
          <a:p>
            <a:r>
              <a:rPr lang="en-GB" dirty="0"/>
              <a:t>Feeding Assessment</a:t>
            </a:r>
          </a:p>
        </p:txBody>
      </p:sp>
      <p:pic>
        <p:nvPicPr>
          <p:cNvPr id="4" name="Picture 3">
            <a:extLst>
              <a:ext uri="{FF2B5EF4-FFF2-40B4-BE49-F238E27FC236}">
                <a16:creationId xmlns:a16="http://schemas.microsoft.com/office/drawing/2014/main" id="{C0C81269-A223-C610-C849-820B57BFB4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465" b="535"/>
          <a:stretch/>
        </p:blipFill>
        <p:spPr bwMode="auto">
          <a:xfrm>
            <a:off x="394664" y="1987426"/>
            <a:ext cx="5446299" cy="3063544"/>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AE8693D-4ECA-4000-D363-482905B0ECED}"/>
              </a:ext>
            </a:extLst>
          </p:cNvPr>
          <p:cNvPicPr>
            <a:picLocks noChangeAspect="1"/>
          </p:cNvPicPr>
          <p:nvPr/>
        </p:nvPicPr>
        <p:blipFill>
          <a:blip r:embed="rId3"/>
          <a:stretch>
            <a:fillRect/>
          </a:stretch>
        </p:blipFill>
        <p:spPr>
          <a:xfrm>
            <a:off x="6095999" y="1987426"/>
            <a:ext cx="5446299" cy="3063543"/>
          </a:xfrm>
          <a:prstGeom prst="rect">
            <a:avLst/>
          </a:prstGeom>
        </p:spPr>
      </p:pic>
      <p:sp>
        <p:nvSpPr>
          <p:cNvPr id="6" name="TextBox 5">
            <a:extLst>
              <a:ext uri="{FF2B5EF4-FFF2-40B4-BE49-F238E27FC236}">
                <a16:creationId xmlns:a16="http://schemas.microsoft.com/office/drawing/2014/main" id="{FE09DB21-CCF0-5886-E64C-197DE7021C63}"/>
              </a:ext>
            </a:extLst>
          </p:cNvPr>
          <p:cNvSpPr txBox="1"/>
          <p:nvPr/>
        </p:nvSpPr>
        <p:spPr>
          <a:xfrm>
            <a:off x="516293" y="5230036"/>
            <a:ext cx="5013649" cy="338554"/>
          </a:xfrm>
          <a:prstGeom prst="rect">
            <a:avLst/>
          </a:prstGeom>
          <a:noFill/>
        </p:spPr>
        <p:txBody>
          <a:bodyPr wrap="square" rtlCol="0">
            <a:spAutoFit/>
          </a:bodyPr>
          <a:lstStyle/>
          <a:p>
            <a:r>
              <a:rPr lang="en-GB" sz="1600" dirty="0"/>
              <a:t>Initial feeding damage as presented on the </a:t>
            </a:r>
            <a:r>
              <a:rPr lang="en-GB" sz="1600" dirty="0" err="1"/>
              <a:t>cotyldons</a:t>
            </a:r>
            <a:endParaRPr lang="en-GB" sz="1600" dirty="0"/>
          </a:p>
        </p:txBody>
      </p:sp>
      <p:sp>
        <p:nvSpPr>
          <p:cNvPr id="7" name="TextBox 6">
            <a:extLst>
              <a:ext uri="{FF2B5EF4-FFF2-40B4-BE49-F238E27FC236}">
                <a16:creationId xmlns:a16="http://schemas.microsoft.com/office/drawing/2014/main" id="{4C4928D9-8F12-3069-F7D9-A18E4C0B6F59}"/>
              </a:ext>
            </a:extLst>
          </p:cNvPr>
          <p:cNvSpPr txBox="1"/>
          <p:nvPr/>
        </p:nvSpPr>
        <p:spPr>
          <a:xfrm>
            <a:off x="6211076" y="5230036"/>
            <a:ext cx="5013649" cy="338554"/>
          </a:xfrm>
          <a:prstGeom prst="rect">
            <a:avLst/>
          </a:prstGeom>
          <a:noFill/>
        </p:spPr>
        <p:txBody>
          <a:bodyPr wrap="square" rtlCol="0">
            <a:spAutoFit/>
          </a:bodyPr>
          <a:lstStyle/>
          <a:p>
            <a:r>
              <a:rPr lang="en-GB" sz="1600" dirty="0"/>
              <a:t>Later feeding damage as presented on the stems</a:t>
            </a:r>
          </a:p>
        </p:txBody>
      </p:sp>
    </p:spTree>
    <p:extLst>
      <p:ext uri="{BB962C8B-B14F-4D97-AF65-F5344CB8AC3E}">
        <p14:creationId xmlns:p14="http://schemas.microsoft.com/office/powerpoint/2010/main" val="2276860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232</TotalTime>
  <Words>663</Words>
  <Application>Microsoft Office PowerPoint</Application>
  <PresentationFormat>Widescreen</PresentationFormat>
  <Paragraphs>94</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 Narrow</vt:lpstr>
      <vt:lpstr>Arial</vt:lpstr>
      <vt:lpstr>Calibri</vt:lpstr>
      <vt:lpstr>Calibri Light</vt:lpstr>
      <vt:lpstr>GDS Transport</vt:lpstr>
      <vt:lpstr>Symbol</vt:lpstr>
      <vt:lpstr>Times New Roman</vt:lpstr>
      <vt:lpstr>Office Theme</vt:lpstr>
      <vt:lpstr>PowerPoint Presentation</vt:lpstr>
      <vt:lpstr>Cabbage Stem Flea Beetle</vt:lpstr>
      <vt:lpstr>Cropping Area </vt:lpstr>
      <vt:lpstr>Financial loss due to CSFB</vt:lpstr>
      <vt:lpstr>Can Sea2Soil help?</vt:lpstr>
      <vt:lpstr>NIAB Partnership</vt:lpstr>
      <vt:lpstr>Objectives of initial glass house trial</vt:lpstr>
      <vt:lpstr>Materials and Method</vt:lpstr>
      <vt:lpstr>Feeding Assessment</vt:lpstr>
      <vt:lpstr>Results – Beetle location</vt:lpstr>
      <vt:lpstr>Results - Feeding</vt:lpstr>
      <vt:lpstr>Results – Beetle Feeding</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Brown</dc:creator>
  <cp:lastModifiedBy>Liz Brown</cp:lastModifiedBy>
  <cp:revision>17</cp:revision>
  <dcterms:created xsi:type="dcterms:W3CDTF">2023-09-13T13:07:17Z</dcterms:created>
  <dcterms:modified xsi:type="dcterms:W3CDTF">2024-08-06T09:55:57Z</dcterms:modified>
</cp:coreProperties>
</file>